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58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_al__ma_Sayfas_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1"/>
  <c:style val="2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Staj Türü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F97316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D962-4B9E-9695-B9C3DBBC7BA8}"/>
              </c:ext>
            </c:extLst>
          </c:dPt>
          <c:dPt>
            <c:idx val="1"/>
            <c:bubble3D val="0"/>
            <c:spPr>
              <a:solidFill>
                <a:srgbClr val="0D7C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D962-4B9E-9695-B9C3DBBC7BA8}"/>
              </c:ext>
            </c:extLst>
          </c:dPt>
          <c:dLbls>
            <c:dLbl>
              <c:idx val="0"/>
              <c:layout/>
              <c:numFmt formatCode="0%" sourceLinked="0"/>
              <c:spPr/>
              <c:txPr>
                <a:bodyPr/>
                <a:lstStyle/>
                <a:p>
                  <a:pPr>
                    <a:defRPr sz="14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tr-T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962-4B9E-9695-B9C3DBBC7BA8}"/>
                </c:ext>
              </c:extLst>
            </c:dLbl>
            <c:dLbl>
              <c:idx val="1"/>
              <c:layout/>
              <c:numFmt formatCode="0%" sourceLinked="0"/>
              <c:spPr/>
              <c:txPr>
                <a:bodyPr/>
                <a:lstStyle/>
                <a:p>
                  <a:pPr>
                    <a:defRPr sz="14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  <a:endParaRPr lang="tr-TR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962-4B9E-9695-B9C3DBBC7BA8}"/>
                </c:ext>
              </c:extLst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  <a:endParaRPr lang="tr-TR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Üretim Stajı</c:v>
                </c:pt>
                <c:pt idx="1">
                  <c:v>Yönetim Stajı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58.5</c:v>
                </c:pt>
                <c:pt idx="1">
                  <c:v>41.5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962-4B9E-9695-B9C3DBBC7B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txPr>
        <a:bodyPr/>
        <a:lstStyle/>
        <a:p>
          <a:pPr>
            <a:defRPr>
              <a:solidFill>
                <a:srgbClr val="1E293B"/>
              </a:solidFill>
            </a:defRPr>
          </a:pPr>
          <a:endParaRPr lang="tr-TR"/>
        </a:p>
      </c:txPr>
    </c:legend>
    <c:plotVisOnly val="1"/>
    <c:dispBlanksAs val="span"/>
    <c:showDLblsOverMax val="1"/>
  </c:chart>
  <c:spPr>
    <a:solidFill>
      <a:srgbClr val="F0F4F8"/>
    </a:solidFill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Oran (%)</c:v>
                </c:pt>
              </c:strCache>
            </c:strRef>
          </c:tx>
          <c:spPr>
            <a:solidFill>
              <a:srgbClr val="0D7C8C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83C9-4EA0-9A6C-CF0A01D4EADD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83C9-4EA0-9A6C-CF0A01D4EADD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83C9-4EA0-9A6C-CF0A01D4EADD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7-83C9-4EA0-9A6C-CF0A01D4EADD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9-83C9-4EA0-9A6C-CF0A01D4EADD}"/>
              </c:ext>
            </c:extLst>
          </c:dPt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B-83C9-4EA0-9A6C-CF0A01D4EADD}"/>
              </c:ext>
            </c:extLst>
          </c:dPt>
          <c:dPt>
            <c:idx val="6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D-83C9-4EA0-9A6C-CF0A01D4EADD}"/>
              </c:ext>
            </c:extLst>
          </c:dPt>
          <c:dPt>
            <c:idx val="7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F-83C9-4EA0-9A6C-CF0A01D4EADD}"/>
              </c:ext>
            </c:extLst>
          </c:dPt>
          <c:dPt>
            <c:idx val="8"/>
            <c:invertIfNegative val="0"/>
            <c:bubble3D val="0"/>
            <c:extLst>
              <c:ext xmlns:c16="http://schemas.microsoft.com/office/drawing/2014/chart" uri="{C3380CC4-5D6E-409C-BE32-E72D297353CC}">
                <c16:uniqueId val="{00000011-83C9-4EA0-9A6C-CF0A01D4EADD}"/>
              </c:ext>
            </c:extLst>
          </c:dPt>
          <c:dPt>
            <c:idx val="9"/>
            <c:invertIfNegative val="0"/>
            <c:bubble3D val="0"/>
            <c:spPr>
              <a:solidFill>
                <a:srgbClr val="0A2342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13-83C9-4EA0-9A6C-CF0A01D4EADD}"/>
              </c:ext>
            </c:extLst>
          </c:dPt>
          <c:dLbls>
            <c:dLbl>
              <c:idx val="9"/>
              <c:layout>
                <c:manualLayout>
                  <c:x val="-3.488471889383393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83C9-4EA0-9A6C-CF0A01D4EADD}"/>
                </c:ext>
              </c:extLst>
            </c:dLbl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FFFFFF"/>
                    </a:solidFill>
                    <a:latin typeface="Arial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İZMİR</c:v>
                </c:pt>
                <c:pt idx="1">
                  <c:v>İSTANBUL</c:v>
                </c:pt>
                <c:pt idx="2">
                  <c:v>MANİSA</c:v>
                </c:pt>
                <c:pt idx="3">
                  <c:v>BURSA</c:v>
                </c:pt>
                <c:pt idx="4">
                  <c:v>DENİZLİ</c:v>
                </c:pt>
                <c:pt idx="5">
                  <c:v>KOCAELİ</c:v>
                </c:pt>
                <c:pt idx="6">
                  <c:v>ADANA</c:v>
                </c:pt>
                <c:pt idx="7">
                  <c:v>AYDIN</c:v>
                </c:pt>
                <c:pt idx="8">
                  <c:v>TEKİRDAĞ</c:v>
                </c:pt>
                <c:pt idx="9">
                  <c:v>BALIKESİR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47</c:v>
                </c:pt>
                <c:pt idx="1">
                  <c:v>10</c:v>
                </c:pt>
                <c:pt idx="2">
                  <c:v>9.3000000000000007</c:v>
                </c:pt>
                <c:pt idx="3">
                  <c:v>7.3</c:v>
                </c:pt>
                <c:pt idx="4">
                  <c:v>3.7</c:v>
                </c:pt>
                <c:pt idx="5">
                  <c:v>2.2999999999999998</c:v>
                </c:pt>
                <c:pt idx="6">
                  <c:v>1.9</c:v>
                </c:pt>
                <c:pt idx="7">
                  <c:v>1.9</c:v>
                </c:pt>
                <c:pt idx="8">
                  <c:v>1.7</c:v>
                </c:pt>
                <c:pt idx="9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83C9-4EA0-9A6C-CF0A01D4EAD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tr-TR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tr-TR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0F4F8"/>
    </a:solidFill>
    <a:ln>
      <a:noFill/>
    </a:ln>
    <a:effectLst/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1"/>
  <c:style val="2"/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Oran (%)</c:v>
                </c:pt>
              </c:strCache>
            </c:strRef>
          </c:tx>
          <c:spPr>
            <a:solidFill>
              <a:srgbClr val="0A2342"/>
            </a:solidFill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BEE5-4C8F-9729-1C25EDFDEC06}"/>
              </c:ext>
            </c:extLst>
          </c:dPt>
          <c:dPt>
            <c:idx val="1"/>
            <c:invertIfNegative val="0"/>
            <c:bubble3D val="0"/>
            <c:spPr>
              <a:solidFill>
                <a:srgbClr val="0D7C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BEE5-4C8F-9729-1C25EDFDEC06}"/>
              </c:ext>
            </c:extLst>
          </c:dPt>
          <c:dPt>
            <c:idx val="2"/>
            <c:invertIfNegative val="0"/>
            <c:bubble3D val="0"/>
            <c:spPr>
              <a:solidFill>
                <a:srgbClr val="0D7C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BEE5-4C8F-9729-1C25EDFDEC06}"/>
              </c:ext>
            </c:extLst>
          </c:dPt>
          <c:dPt>
            <c:idx val="3"/>
            <c:invertIfNegative val="0"/>
            <c:bubble3D val="0"/>
            <c:spPr>
              <a:solidFill>
                <a:srgbClr val="0D7C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7-BEE5-4C8F-9729-1C25EDFDEC06}"/>
              </c:ext>
            </c:extLst>
          </c:dPt>
          <c:dPt>
            <c:idx val="4"/>
            <c:invertIfNegative val="0"/>
            <c:bubble3D val="0"/>
            <c:spPr>
              <a:solidFill>
                <a:srgbClr val="0D7C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9-BEE5-4C8F-9729-1C25EDFDEC06}"/>
              </c:ext>
            </c:extLst>
          </c:dPt>
          <c:dPt>
            <c:idx val="5"/>
            <c:invertIfNegative val="0"/>
            <c:bubble3D val="0"/>
            <c:spPr>
              <a:solidFill>
                <a:srgbClr val="0D7C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B-BEE5-4C8F-9729-1C25EDFDEC06}"/>
              </c:ext>
            </c:extLst>
          </c:dPt>
          <c:dPt>
            <c:idx val="6"/>
            <c:invertIfNegative val="0"/>
            <c:bubble3D val="0"/>
            <c:spPr>
              <a:solidFill>
                <a:srgbClr val="0D7C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D-BEE5-4C8F-9729-1C25EDFDEC06}"/>
              </c:ext>
            </c:extLst>
          </c:dPt>
          <c:dPt>
            <c:idx val="7"/>
            <c:invertIfNegative val="0"/>
            <c:bubble3D val="0"/>
            <c:spPr>
              <a:solidFill>
                <a:srgbClr val="0D7C8C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F-BEE5-4C8F-9729-1C25EDFDEC06}"/>
              </c:ext>
            </c:extLst>
          </c:dPt>
          <c:dLbls>
            <c:numFmt formatCode="0.0&quot;%&quot;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FFFFFF"/>
                    </a:solidFill>
                    <a:latin typeface="Arial"/>
                  </a:defRPr>
                </a:pPr>
                <a:endParaRPr lang="tr-TR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İmalat</c:v>
                </c:pt>
                <c:pt idx="1">
                  <c:v>Üretim Planlama</c:v>
                </c:pt>
                <c:pt idx="2">
                  <c:v>Kalite</c:v>
                </c:pt>
                <c:pt idx="3">
                  <c:v>Ar-Ge</c:v>
                </c:pt>
                <c:pt idx="4">
                  <c:v>Planlama</c:v>
                </c:pt>
                <c:pt idx="5">
                  <c:v>Satın Alma</c:v>
                </c:pt>
                <c:pt idx="6">
                  <c:v>Lojistik</c:v>
                </c:pt>
                <c:pt idx="7">
                  <c:v>Tedarik Zinciri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42.6</c:v>
                </c:pt>
                <c:pt idx="1">
                  <c:v>19.2</c:v>
                </c:pt>
                <c:pt idx="2">
                  <c:v>9.8000000000000007</c:v>
                </c:pt>
                <c:pt idx="3">
                  <c:v>5.2</c:v>
                </c:pt>
                <c:pt idx="4">
                  <c:v>5</c:v>
                </c:pt>
                <c:pt idx="5">
                  <c:v>4.7</c:v>
                </c:pt>
                <c:pt idx="6">
                  <c:v>2.4</c:v>
                </c:pt>
                <c:pt idx="7">
                  <c:v>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BEE5-4C8F-9729-1C25EDFDEC0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tr-TR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tr-TR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0F4F8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4902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2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583680" y="-1371600"/>
            <a:ext cx="4114800" cy="4114800"/>
          </a:xfrm>
          <a:prstGeom prst="ellipse">
            <a:avLst/>
          </a:prstGeom>
          <a:solidFill>
            <a:srgbClr val="0D7C8C">
              <a:alpha val="30000"/>
            </a:srgbClr>
          </a:solidFill>
          <a:ln w="12700">
            <a:solidFill>
              <a:srgbClr val="0D7C8C">
                <a:alpha val="3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2926080"/>
            <a:ext cx="2286000" cy="2286000"/>
          </a:xfrm>
          <a:prstGeom prst="ellipse">
            <a:avLst/>
          </a:prstGeom>
          <a:solidFill>
            <a:srgbClr val="02C39A">
              <a:alpha val="25000"/>
            </a:srgbClr>
          </a:solidFill>
          <a:ln w="12700">
            <a:solidFill>
              <a:srgbClr val="02C39A">
                <a:alpha val="25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640080" y="1645920"/>
            <a:ext cx="109728" cy="1645920"/>
          </a:xfrm>
          <a:prstGeom prst="rect">
            <a:avLst/>
          </a:prstGeom>
          <a:solidFill>
            <a:srgbClr val="02C39A"/>
          </a:solidFill>
          <a:ln w="12700">
            <a:solidFill>
              <a:srgbClr val="02C39A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914400" y="15544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kern="0" spc="400" dirty="0">
                <a:solidFill>
                  <a:srgbClr val="02C39A"/>
                </a:solidFill>
              </a:rPr>
              <a:t>ÜRETİM &amp; YÖNETİM STAJLARI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14400" y="2148840"/>
            <a:ext cx="73152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dirty="0">
                <a:solidFill>
                  <a:srgbClr val="FFFFFF"/>
                </a:solidFill>
              </a:rPr>
              <a:t>ANALİZ SUNUMU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914400" y="333756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E2E8F0"/>
                </a:solidFill>
              </a:rPr>
              <a:t>2021 – 2025 Staj Dönemi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640080" y="4160520"/>
            <a:ext cx="1920240" cy="777240"/>
          </a:xfrm>
          <a:prstGeom prst="rect">
            <a:avLst/>
          </a:prstGeom>
          <a:solidFill>
            <a:srgbClr val="0D7C8C">
              <a:alpha val="70000"/>
            </a:srgbClr>
          </a:solidFill>
          <a:ln w="12700">
            <a:solidFill>
              <a:srgbClr val="0D7C8C">
                <a:alpha val="70000"/>
              </a:srgbClr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416052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664</a:t>
            </a:r>
            <a:endParaRPr lang="en-US" sz="2200" dirty="0"/>
          </a:p>
        </p:txBody>
      </p:sp>
      <p:sp>
        <p:nvSpPr>
          <p:cNvPr id="10" name="Text 8"/>
          <p:cNvSpPr/>
          <p:nvPr/>
        </p:nvSpPr>
        <p:spPr>
          <a:xfrm>
            <a:off x="640080" y="454456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E2E8F0"/>
                </a:solidFill>
              </a:rPr>
              <a:t>Farklı Firma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2788920" y="4160520"/>
            <a:ext cx="1920240" cy="777240"/>
          </a:xfrm>
          <a:prstGeom prst="rect">
            <a:avLst/>
          </a:prstGeom>
          <a:solidFill>
            <a:srgbClr val="0D7C8C">
              <a:alpha val="70000"/>
            </a:srgbClr>
          </a:solidFill>
          <a:ln w="12700">
            <a:solidFill>
              <a:srgbClr val="0D7C8C">
                <a:alpha val="7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2788920" y="416052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5 Yıl</a:t>
            </a:r>
            <a:endParaRPr lang="en-US" sz="2200" dirty="0"/>
          </a:p>
        </p:txBody>
      </p:sp>
      <p:sp>
        <p:nvSpPr>
          <p:cNvPr id="13" name="Text 11"/>
          <p:cNvSpPr/>
          <p:nvPr/>
        </p:nvSpPr>
        <p:spPr>
          <a:xfrm>
            <a:off x="2788920" y="454456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E2E8F0"/>
                </a:solidFill>
              </a:rPr>
              <a:t>Veri Dönemi (2021–2025)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937760" y="4160520"/>
            <a:ext cx="1920240" cy="777240"/>
          </a:xfrm>
          <a:prstGeom prst="rect">
            <a:avLst/>
          </a:prstGeom>
          <a:solidFill>
            <a:srgbClr val="0D7C8C">
              <a:alpha val="70000"/>
            </a:srgbClr>
          </a:solidFill>
          <a:ln w="12700">
            <a:solidFill>
              <a:srgbClr val="0D7C8C">
                <a:alpha val="70000"/>
              </a:srgbClr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937760" y="416052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2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4937760" y="454456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E2E8F0"/>
                </a:solidFill>
              </a:rPr>
              <a:t>Staj Türü</a:t>
            </a:r>
            <a:endParaRPr lang="en-US" sz="900" dirty="0"/>
          </a:p>
        </p:txBody>
      </p:sp>
      <p:sp>
        <p:nvSpPr>
          <p:cNvPr id="17" name="Shape 15"/>
          <p:cNvSpPr/>
          <p:nvPr/>
        </p:nvSpPr>
        <p:spPr>
          <a:xfrm>
            <a:off x="7086600" y="4160520"/>
            <a:ext cx="1920240" cy="777240"/>
          </a:xfrm>
          <a:prstGeom prst="rect">
            <a:avLst/>
          </a:prstGeom>
          <a:solidFill>
            <a:srgbClr val="0D7C8C">
              <a:alpha val="70000"/>
            </a:srgbClr>
          </a:solidFill>
          <a:ln w="12700">
            <a:solidFill>
              <a:srgbClr val="0D7C8C">
                <a:alpha val="70000"/>
              </a:srgbClr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7086600" y="4160520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FFFF"/>
                </a:solidFill>
              </a:rPr>
              <a:t>15+</a:t>
            </a:r>
            <a:endParaRPr lang="en-US" sz="2200" dirty="0"/>
          </a:p>
        </p:txBody>
      </p:sp>
      <p:sp>
        <p:nvSpPr>
          <p:cNvPr id="19" name="Text 17"/>
          <p:cNvSpPr/>
          <p:nvPr/>
        </p:nvSpPr>
        <p:spPr>
          <a:xfrm>
            <a:off x="7086600" y="454456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900" dirty="0">
                <a:solidFill>
                  <a:srgbClr val="E2E8F0"/>
                </a:solidFill>
              </a:rPr>
              <a:t>İl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Staj Türü Dağılımı</a:t>
            </a:r>
            <a:endParaRPr lang="en-US" sz="24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274320" y="1005840"/>
          <a:ext cx="4754880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5394960" y="1463040"/>
            <a:ext cx="338328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" name="Shape 3"/>
          <p:cNvSpPr/>
          <p:nvPr/>
        </p:nvSpPr>
        <p:spPr>
          <a:xfrm>
            <a:off x="5394960" y="1463040"/>
            <a:ext cx="109728" cy="141732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5669280" y="155448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F97316"/>
                </a:solidFill>
              </a:rPr>
              <a:t>%58.5</a:t>
            </a:r>
            <a:endParaRPr lang="en-US" sz="3200" dirty="0"/>
          </a:p>
        </p:txBody>
      </p:sp>
      <p:sp>
        <p:nvSpPr>
          <p:cNvPr id="8" name="Text 5"/>
          <p:cNvSpPr/>
          <p:nvPr/>
        </p:nvSpPr>
        <p:spPr>
          <a:xfrm>
            <a:off x="5669280" y="2084832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Üretim Stajı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5394960" y="3154680"/>
            <a:ext cx="338328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1" name="Shape 8"/>
          <p:cNvSpPr/>
          <p:nvPr/>
        </p:nvSpPr>
        <p:spPr>
          <a:xfrm>
            <a:off x="5394960" y="3154680"/>
            <a:ext cx="109728" cy="1417320"/>
          </a:xfrm>
          <a:prstGeom prst="rect">
            <a:avLst/>
          </a:prstGeom>
          <a:solidFill>
            <a:srgbClr val="0D7C8C"/>
          </a:solidFill>
          <a:ln w="12700">
            <a:solidFill>
              <a:srgbClr val="0D7C8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669280" y="3246120"/>
            <a:ext cx="2926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D7C8C"/>
                </a:solidFill>
              </a:rPr>
              <a:t>%41.5</a:t>
            </a:r>
            <a:endParaRPr lang="en-US" sz="3200" dirty="0"/>
          </a:p>
        </p:txBody>
      </p:sp>
      <p:sp>
        <p:nvSpPr>
          <p:cNvPr id="13" name="Text 10"/>
          <p:cNvSpPr/>
          <p:nvPr/>
        </p:nvSpPr>
        <p:spPr>
          <a:xfrm>
            <a:off x="5669280" y="3776472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1E293B"/>
                </a:solidFill>
              </a:rPr>
              <a:t>Yönetim Stajı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En Çok Staj Yapılan İller</a:t>
            </a:r>
            <a:endParaRPr lang="en-US" sz="2400" dirty="0"/>
          </a:p>
        </p:txBody>
      </p:sp>
      <p:graphicFrame>
        <p:nvGraphicFramePr>
          <p:cNvPr id="4" name="Chart 0"/>
          <p:cNvGraphicFramePr/>
          <p:nvPr>
            <p:extLst>
              <p:ext uri="{D42A27DB-BD31-4B8C-83A1-F6EECF244321}">
                <p14:modId xmlns:p14="http://schemas.microsoft.com/office/powerpoint/2010/main" val="1086706743"/>
              </p:ext>
            </p:extLst>
          </p:nvPr>
        </p:nvGraphicFramePr>
        <p:xfrm>
          <a:off x="365760" y="1005840"/>
          <a:ext cx="8412480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2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914400" y="-914400"/>
            <a:ext cx="4572000" cy="4572000"/>
          </a:xfrm>
          <a:prstGeom prst="ellipse">
            <a:avLst/>
          </a:prstGeom>
          <a:solidFill>
            <a:srgbClr val="0D7C8C">
              <a:alpha val="20000"/>
            </a:srgbClr>
          </a:solidFill>
          <a:ln w="12700">
            <a:solidFill>
              <a:srgbClr val="0D7C8C">
                <a:alpha val="20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6858000" y="2743200"/>
            <a:ext cx="3657600" cy="3657600"/>
          </a:xfrm>
          <a:prstGeom prst="ellipse">
            <a:avLst/>
          </a:prstGeom>
          <a:solidFill>
            <a:srgbClr val="F97316">
              <a:alpha val="15000"/>
            </a:srgbClr>
          </a:solidFill>
          <a:ln w="12700">
            <a:solidFill>
              <a:srgbClr val="F97316">
                <a:alpha val="15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200400" y="365760"/>
            <a:ext cx="27432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🏆</a:t>
            </a:r>
          </a:p>
        </p:txBody>
      </p:sp>
      <p:sp>
        <p:nvSpPr>
          <p:cNvPr id="5" name="Text 3"/>
          <p:cNvSpPr/>
          <p:nvPr/>
        </p:nvSpPr>
        <p:spPr>
          <a:xfrm>
            <a:off x="1828800" y="1097280"/>
            <a:ext cx="54864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7200" b="1" dirty="0">
                <a:solidFill>
                  <a:srgbClr val="02C39A"/>
                </a:solidFill>
              </a:rPr>
              <a:t>%47</a:t>
            </a:r>
            <a:endParaRPr lang="en-US" sz="7200" dirty="0"/>
          </a:p>
        </p:txBody>
      </p:sp>
      <p:sp>
        <p:nvSpPr>
          <p:cNvPr id="6" name="Text 4"/>
          <p:cNvSpPr/>
          <p:nvPr/>
        </p:nvSpPr>
        <p:spPr>
          <a:xfrm>
            <a:off x="914400" y="25146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FFFFFF"/>
                </a:solidFill>
              </a:rPr>
              <a:t>oranıyla İZMİR, stajların neredeyse yarısına ev sahipliği yapıyor</a:t>
            </a:r>
            <a:endParaRPr lang="en-US" sz="1700" dirty="0"/>
          </a:p>
        </p:txBody>
      </p:sp>
      <p:sp>
        <p:nvSpPr>
          <p:cNvPr id="7" name="Shape 5"/>
          <p:cNvSpPr/>
          <p:nvPr/>
        </p:nvSpPr>
        <p:spPr>
          <a:xfrm>
            <a:off x="640080" y="3383280"/>
            <a:ext cx="1828800" cy="822960"/>
          </a:xfrm>
          <a:prstGeom prst="rect">
            <a:avLst/>
          </a:prstGeom>
          <a:solidFill>
            <a:srgbClr val="0D7C8C">
              <a:alpha val="50000"/>
            </a:srgbClr>
          </a:solidFill>
          <a:ln w="12700">
            <a:solidFill>
              <a:srgbClr val="0D7C8C">
                <a:alpha val="5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640080" y="340156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İZMİR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40080" y="373075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E2E8F0"/>
                </a:solidFill>
              </a:rPr>
              <a:t>304 farklı firma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2697480" y="3383280"/>
            <a:ext cx="1828800" cy="822960"/>
          </a:xfrm>
          <a:prstGeom prst="rect">
            <a:avLst/>
          </a:prstGeom>
          <a:solidFill>
            <a:srgbClr val="0D7C8C">
              <a:alpha val="50000"/>
            </a:srgbClr>
          </a:solidFill>
          <a:ln w="12700">
            <a:solidFill>
              <a:srgbClr val="0D7C8C">
                <a:alpha val="5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2697480" y="340156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İSTANBUL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2697480" y="373075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E2E8F0"/>
                </a:solidFill>
              </a:rPr>
              <a:t>75 farklı firma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4754880" y="3383280"/>
            <a:ext cx="1828800" cy="822960"/>
          </a:xfrm>
          <a:prstGeom prst="rect">
            <a:avLst/>
          </a:prstGeom>
          <a:solidFill>
            <a:srgbClr val="0D7C8C">
              <a:alpha val="50000"/>
            </a:srgbClr>
          </a:solidFill>
          <a:ln w="12700">
            <a:solidFill>
              <a:srgbClr val="0D7C8C">
                <a:alpha val="5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754880" y="340156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MANİSA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754880" y="373075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E2E8F0"/>
                </a:solidFill>
              </a:rPr>
              <a:t>55 farklı firma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6812280" y="3383280"/>
            <a:ext cx="1828800" cy="822960"/>
          </a:xfrm>
          <a:prstGeom prst="rect">
            <a:avLst/>
          </a:prstGeom>
          <a:solidFill>
            <a:srgbClr val="0D7C8C">
              <a:alpha val="50000"/>
            </a:srgbClr>
          </a:solidFill>
          <a:ln w="12700">
            <a:solidFill>
              <a:srgbClr val="0D7C8C">
                <a:alpha val="5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812280" y="3401568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BURSA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812280" y="3730752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tr-TR" sz="950" dirty="0" smtClean="0">
                <a:solidFill>
                  <a:srgbClr val="E2E8F0"/>
                </a:solidFill>
              </a:rPr>
              <a:t>46 f</a:t>
            </a:r>
            <a:r>
              <a:rPr lang="tr-TR" sz="950" dirty="0" smtClean="0">
                <a:solidFill>
                  <a:srgbClr val="E2E8F0"/>
                </a:solidFill>
              </a:rPr>
              <a:t>arklı firma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914400" y="434340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64748B"/>
                </a:solidFill>
              </a:rPr>
              <a:t>İzmir'in yoğunluğu, şehrin güçlü sanayi altyapısını ve okula yakınlığını yansıtmaktadır.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İllere Göre En Çok Staj Yapılan Firmalar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274320" y="1005840"/>
            <a:ext cx="2788920" cy="777240"/>
          </a:xfrm>
          <a:prstGeom prst="rect">
            <a:avLst/>
          </a:prstGeom>
          <a:solidFill>
            <a:srgbClr val="0D7C8C"/>
          </a:solidFill>
          <a:ln w="12700">
            <a:solidFill>
              <a:srgbClr val="0D7C8C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274320" y="1005840"/>
            <a:ext cx="2788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İZMİR</a:t>
            </a:r>
            <a:endParaRPr lang="en-US" sz="1800" dirty="0"/>
          </a:p>
        </p:txBody>
      </p:sp>
      <p:sp>
        <p:nvSpPr>
          <p:cNvPr id="6" name="Text 4"/>
          <p:cNvSpPr/>
          <p:nvPr/>
        </p:nvSpPr>
        <p:spPr>
          <a:xfrm>
            <a:off x="274320" y="1444752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304 farklı firma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74320" y="1920240"/>
            <a:ext cx="27889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74320" y="1920240"/>
            <a:ext cx="329184" cy="585216"/>
          </a:xfrm>
          <a:prstGeom prst="rect">
            <a:avLst/>
          </a:prstGeom>
          <a:solidFill>
            <a:srgbClr val="0D7C8C"/>
          </a:solidFill>
          <a:ln w="12700">
            <a:solidFill>
              <a:srgbClr val="0D7C8C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274320" y="1920240"/>
            <a:ext cx="3291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676656" y="1920240"/>
            <a:ext cx="23317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Hugo Boss Tekstil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274320" y="2578608"/>
            <a:ext cx="27889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274320" y="2578608"/>
            <a:ext cx="329184" cy="585216"/>
          </a:xfrm>
          <a:prstGeom prst="rect">
            <a:avLst/>
          </a:prstGeom>
          <a:solidFill>
            <a:srgbClr val="0D7C8C">
              <a:alpha val="82000"/>
            </a:srgbClr>
          </a:solidFill>
          <a:ln w="12700">
            <a:solidFill>
              <a:srgbClr val="0D7C8C">
                <a:alpha val="82000"/>
              </a:srgbClr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274320" y="2578608"/>
            <a:ext cx="3291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14" name="Text 12"/>
          <p:cNvSpPr/>
          <p:nvPr/>
        </p:nvSpPr>
        <p:spPr>
          <a:xfrm>
            <a:off x="676656" y="2578608"/>
            <a:ext cx="23317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CMS Jant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274320" y="3236976"/>
            <a:ext cx="27889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274320" y="3236976"/>
            <a:ext cx="329184" cy="585216"/>
          </a:xfrm>
          <a:prstGeom prst="rect">
            <a:avLst/>
          </a:prstGeom>
          <a:solidFill>
            <a:srgbClr val="0D7C8C">
              <a:alpha val="64000"/>
            </a:srgbClr>
          </a:solidFill>
          <a:ln w="12700">
            <a:solidFill>
              <a:srgbClr val="0D7C8C">
                <a:alpha val="64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274320" y="3236976"/>
            <a:ext cx="3291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676656" y="3236976"/>
            <a:ext cx="23317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BMC Otomotiv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274320" y="3895344"/>
            <a:ext cx="27889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274320" y="3895344"/>
            <a:ext cx="329184" cy="585216"/>
          </a:xfrm>
          <a:prstGeom prst="rect">
            <a:avLst/>
          </a:prstGeom>
          <a:solidFill>
            <a:srgbClr val="0D7C8C">
              <a:alpha val="46000"/>
            </a:srgbClr>
          </a:solidFill>
          <a:ln w="12700">
            <a:solidFill>
              <a:srgbClr val="0D7C8C">
                <a:alpha val="46000"/>
              </a:srgbClr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274320" y="3895344"/>
            <a:ext cx="3291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22" name="Text 20"/>
          <p:cNvSpPr/>
          <p:nvPr/>
        </p:nvSpPr>
        <p:spPr>
          <a:xfrm>
            <a:off x="676656" y="3895344"/>
            <a:ext cx="23317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Anadolu Efes</a:t>
            </a:r>
            <a:endParaRPr lang="en-US" sz="1000" dirty="0"/>
          </a:p>
        </p:txBody>
      </p:sp>
      <p:sp>
        <p:nvSpPr>
          <p:cNvPr id="23" name="Shape 21"/>
          <p:cNvSpPr/>
          <p:nvPr/>
        </p:nvSpPr>
        <p:spPr>
          <a:xfrm>
            <a:off x="274320" y="4553712"/>
            <a:ext cx="27889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274320" y="4553712"/>
            <a:ext cx="329184" cy="585216"/>
          </a:xfrm>
          <a:prstGeom prst="rect">
            <a:avLst/>
          </a:prstGeom>
          <a:solidFill>
            <a:srgbClr val="0D7C8C">
              <a:alpha val="28000"/>
            </a:srgbClr>
          </a:solidFill>
          <a:ln w="12700">
            <a:solidFill>
              <a:srgbClr val="0D7C8C">
                <a:alpha val="28000"/>
              </a:srgbClr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274320" y="4553712"/>
            <a:ext cx="3291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5</a:t>
            </a:r>
            <a:endParaRPr lang="en-US" sz="1400" dirty="0"/>
          </a:p>
        </p:txBody>
      </p:sp>
      <p:sp>
        <p:nvSpPr>
          <p:cNvPr id="26" name="Text 24"/>
          <p:cNvSpPr/>
          <p:nvPr/>
        </p:nvSpPr>
        <p:spPr>
          <a:xfrm>
            <a:off x="676656" y="4553712"/>
            <a:ext cx="23317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İnci Mobilya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246120" y="1005840"/>
            <a:ext cx="2788920" cy="77724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246120" y="1005840"/>
            <a:ext cx="2788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İSTANBUL</a:t>
            </a:r>
            <a:endParaRPr lang="en-US" sz="1800" dirty="0"/>
          </a:p>
        </p:txBody>
      </p:sp>
      <p:sp>
        <p:nvSpPr>
          <p:cNvPr id="29" name="Text 27"/>
          <p:cNvSpPr/>
          <p:nvPr/>
        </p:nvSpPr>
        <p:spPr>
          <a:xfrm>
            <a:off x="3246120" y="1444752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75 farklı firma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3246120" y="1920240"/>
            <a:ext cx="27889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3246120" y="1920240"/>
            <a:ext cx="329184" cy="585216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246120" y="1920240"/>
            <a:ext cx="3291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33" name="Text 31"/>
          <p:cNvSpPr/>
          <p:nvPr/>
        </p:nvSpPr>
        <p:spPr>
          <a:xfrm>
            <a:off x="3648456" y="1920240"/>
            <a:ext cx="23317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Teknorot Otomotiv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246120" y="2578608"/>
            <a:ext cx="27889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246120" y="2578608"/>
            <a:ext cx="329184" cy="585216"/>
          </a:xfrm>
          <a:prstGeom prst="rect">
            <a:avLst/>
          </a:prstGeom>
          <a:solidFill>
            <a:srgbClr val="0A2342">
              <a:alpha val="82000"/>
            </a:srgbClr>
          </a:solidFill>
          <a:ln w="12700">
            <a:solidFill>
              <a:srgbClr val="0A2342">
                <a:alpha val="82000"/>
              </a:srgbClr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246120" y="2578608"/>
            <a:ext cx="3291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3648456" y="2578608"/>
            <a:ext cx="23317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Technovak End. Fırın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3246120" y="3236976"/>
            <a:ext cx="27889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3246120" y="3236976"/>
            <a:ext cx="329184" cy="585216"/>
          </a:xfrm>
          <a:prstGeom prst="rect">
            <a:avLst/>
          </a:prstGeom>
          <a:solidFill>
            <a:srgbClr val="0A2342">
              <a:alpha val="64000"/>
            </a:srgbClr>
          </a:solidFill>
          <a:ln w="12700">
            <a:solidFill>
              <a:srgbClr val="0A2342">
                <a:alpha val="64000"/>
              </a:srgbClr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3246120" y="3236976"/>
            <a:ext cx="3291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41" name="Text 39"/>
          <p:cNvSpPr/>
          <p:nvPr/>
        </p:nvSpPr>
        <p:spPr>
          <a:xfrm>
            <a:off x="3648456" y="3236976"/>
            <a:ext cx="23317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Derya Ofis Ürünleri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3246120" y="3895344"/>
            <a:ext cx="27889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3" name="Shape 41"/>
          <p:cNvSpPr/>
          <p:nvPr/>
        </p:nvSpPr>
        <p:spPr>
          <a:xfrm>
            <a:off x="3246120" y="3895344"/>
            <a:ext cx="329184" cy="585216"/>
          </a:xfrm>
          <a:prstGeom prst="rect">
            <a:avLst/>
          </a:prstGeom>
          <a:solidFill>
            <a:srgbClr val="0A2342">
              <a:alpha val="46000"/>
            </a:srgbClr>
          </a:solidFill>
          <a:ln w="12700">
            <a:solidFill>
              <a:srgbClr val="0A2342">
                <a:alpha val="46000"/>
              </a:srgbClr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246120" y="3895344"/>
            <a:ext cx="3291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45" name="Text 43"/>
          <p:cNvSpPr/>
          <p:nvPr/>
        </p:nvSpPr>
        <p:spPr>
          <a:xfrm>
            <a:off x="3648456" y="3895344"/>
            <a:ext cx="23317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SMM Tekstil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3246120" y="4553712"/>
            <a:ext cx="27889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3246120" y="4553712"/>
            <a:ext cx="329184" cy="585216"/>
          </a:xfrm>
          <a:prstGeom prst="rect">
            <a:avLst/>
          </a:prstGeom>
          <a:solidFill>
            <a:srgbClr val="0A2342">
              <a:alpha val="28000"/>
            </a:srgbClr>
          </a:solidFill>
          <a:ln w="12700">
            <a:solidFill>
              <a:srgbClr val="0A2342">
                <a:alpha val="28000"/>
              </a:srgbClr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3246120" y="4553712"/>
            <a:ext cx="3291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5</a:t>
            </a:r>
            <a:endParaRPr lang="en-US" sz="1400" dirty="0"/>
          </a:p>
        </p:txBody>
      </p:sp>
      <p:sp>
        <p:nvSpPr>
          <p:cNvPr id="49" name="Text 47"/>
          <p:cNvSpPr/>
          <p:nvPr/>
        </p:nvSpPr>
        <p:spPr>
          <a:xfrm>
            <a:off x="3648456" y="4553712"/>
            <a:ext cx="23317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Tuğçelik Alüminyum</a:t>
            </a:r>
            <a:endParaRPr lang="en-US" sz="1000" dirty="0"/>
          </a:p>
        </p:txBody>
      </p:sp>
      <p:sp>
        <p:nvSpPr>
          <p:cNvPr id="50" name="Shape 48"/>
          <p:cNvSpPr/>
          <p:nvPr/>
        </p:nvSpPr>
        <p:spPr>
          <a:xfrm>
            <a:off x="6217920" y="1005840"/>
            <a:ext cx="2788920" cy="777240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6217920" y="1005840"/>
            <a:ext cx="27889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</a:rPr>
              <a:t>MANİSA</a:t>
            </a:r>
            <a:endParaRPr lang="en-US" sz="1800" dirty="0"/>
          </a:p>
        </p:txBody>
      </p:sp>
      <p:sp>
        <p:nvSpPr>
          <p:cNvPr id="52" name="Text 50"/>
          <p:cNvSpPr/>
          <p:nvPr/>
        </p:nvSpPr>
        <p:spPr>
          <a:xfrm>
            <a:off x="6217920" y="1444752"/>
            <a:ext cx="27889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000" dirty="0">
                <a:solidFill>
                  <a:srgbClr val="FFFFFF"/>
                </a:solidFill>
              </a:rPr>
              <a:t>55 farklı firma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6217920" y="1920240"/>
            <a:ext cx="27889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6217920" y="1920240"/>
            <a:ext cx="329184" cy="585216"/>
          </a:xfrm>
          <a:prstGeom prst="rect">
            <a:avLst/>
          </a:prstGeom>
          <a:solidFill>
            <a:srgbClr val="F97316"/>
          </a:solidFill>
          <a:ln w="12700">
            <a:solidFill>
              <a:srgbClr val="F97316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6217920" y="1920240"/>
            <a:ext cx="3291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1</a:t>
            </a:r>
            <a:endParaRPr lang="en-US" sz="1400" dirty="0"/>
          </a:p>
        </p:txBody>
      </p:sp>
      <p:sp>
        <p:nvSpPr>
          <p:cNvPr id="56" name="Text 54"/>
          <p:cNvSpPr/>
          <p:nvPr/>
        </p:nvSpPr>
        <p:spPr>
          <a:xfrm>
            <a:off x="6620256" y="1920240"/>
            <a:ext cx="23317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1E293B"/>
                </a:solidFill>
              </a:rPr>
              <a:t>Ball Beverage Turkey</a:t>
            </a:r>
            <a:endParaRPr lang="en-US" sz="1000" dirty="0"/>
          </a:p>
        </p:txBody>
      </p:sp>
      <p:sp>
        <p:nvSpPr>
          <p:cNvPr id="57" name="Shape 55"/>
          <p:cNvSpPr/>
          <p:nvPr/>
        </p:nvSpPr>
        <p:spPr>
          <a:xfrm>
            <a:off x="6217920" y="2578608"/>
            <a:ext cx="27889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6217920" y="2578608"/>
            <a:ext cx="329184" cy="585216"/>
          </a:xfrm>
          <a:prstGeom prst="rect">
            <a:avLst/>
          </a:prstGeom>
          <a:solidFill>
            <a:srgbClr val="F97316">
              <a:alpha val="82000"/>
            </a:srgbClr>
          </a:solidFill>
          <a:ln w="12700">
            <a:solidFill>
              <a:srgbClr val="F97316">
                <a:alpha val="82000"/>
              </a:srgbClr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6217920" y="2578608"/>
            <a:ext cx="3291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2</a:t>
            </a:r>
            <a:endParaRPr lang="en-US" sz="1400" dirty="0"/>
          </a:p>
        </p:txBody>
      </p:sp>
      <p:sp>
        <p:nvSpPr>
          <p:cNvPr id="60" name="Text 58"/>
          <p:cNvSpPr/>
          <p:nvPr/>
        </p:nvSpPr>
        <p:spPr>
          <a:xfrm>
            <a:off x="6620256" y="2578608"/>
            <a:ext cx="23317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Vestel</a:t>
            </a:r>
            <a:endParaRPr lang="en-US" sz="1000" dirty="0"/>
          </a:p>
        </p:txBody>
      </p:sp>
      <p:sp>
        <p:nvSpPr>
          <p:cNvPr id="61" name="Shape 59"/>
          <p:cNvSpPr/>
          <p:nvPr/>
        </p:nvSpPr>
        <p:spPr>
          <a:xfrm>
            <a:off x="6217920" y="3236976"/>
            <a:ext cx="27889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2" name="Shape 60"/>
          <p:cNvSpPr/>
          <p:nvPr/>
        </p:nvSpPr>
        <p:spPr>
          <a:xfrm>
            <a:off x="6217920" y="3236976"/>
            <a:ext cx="329184" cy="585216"/>
          </a:xfrm>
          <a:prstGeom prst="rect">
            <a:avLst/>
          </a:prstGeom>
          <a:solidFill>
            <a:srgbClr val="F97316">
              <a:alpha val="64000"/>
            </a:srgbClr>
          </a:solidFill>
          <a:ln w="12700">
            <a:solidFill>
              <a:srgbClr val="F97316">
                <a:alpha val="64000"/>
              </a:srgbClr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217920" y="3236976"/>
            <a:ext cx="3291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3</a:t>
            </a:r>
            <a:endParaRPr lang="en-US" sz="1400" dirty="0"/>
          </a:p>
        </p:txBody>
      </p:sp>
      <p:sp>
        <p:nvSpPr>
          <p:cNvPr id="64" name="Text 62"/>
          <p:cNvSpPr/>
          <p:nvPr/>
        </p:nvSpPr>
        <p:spPr>
          <a:xfrm>
            <a:off x="6620256" y="3236976"/>
            <a:ext cx="23317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Webasto Thermo Comfort</a:t>
            </a:r>
            <a:endParaRPr lang="en-US" sz="1000" dirty="0"/>
          </a:p>
        </p:txBody>
      </p:sp>
      <p:sp>
        <p:nvSpPr>
          <p:cNvPr id="65" name="Shape 63"/>
          <p:cNvSpPr/>
          <p:nvPr/>
        </p:nvSpPr>
        <p:spPr>
          <a:xfrm>
            <a:off x="6217920" y="3895344"/>
            <a:ext cx="27889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66" name="Shape 64"/>
          <p:cNvSpPr/>
          <p:nvPr/>
        </p:nvSpPr>
        <p:spPr>
          <a:xfrm>
            <a:off x="6217920" y="3895344"/>
            <a:ext cx="329184" cy="585216"/>
          </a:xfrm>
          <a:prstGeom prst="rect">
            <a:avLst/>
          </a:prstGeom>
          <a:solidFill>
            <a:srgbClr val="F97316">
              <a:alpha val="46000"/>
            </a:srgbClr>
          </a:solidFill>
          <a:ln w="12700">
            <a:solidFill>
              <a:srgbClr val="F97316">
                <a:alpha val="46000"/>
              </a:srgbClr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6217920" y="3895344"/>
            <a:ext cx="3291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4</a:t>
            </a:r>
            <a:endParaRPr lang="en-US" sz="1400" dirty="0"/>
          </a:p>
        </p:txBody>
      </p:sp>
      <p:sp>
        <p:nvSpPr>
          <p:cNvPr id="68" name="Text 66"/>
          <p:cNvSpPr/>
          <p:nvPr/>
        </p:nvSpPr>
        <p:spPr>
          <a:xfrm>
            <a:off x="6620256" y="3895344"/>
            <a:ext cx="23317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Bosch Termoteknik</a:t>
            </a:r>
            <a:endParaRPr lang="en-US" sz="1000" dirty="0"/>
          </a:p>
        </p:txBody>
      </p:sp>
      <p:sp>
        <p:nvSpPr>
          <p:cNvPr id="69" name="Shape 67"/>
          <p:cNvSpPr/>
          <p:nvPr/>
        </p:nvSpPr>
        <p:spPr>
          <a:xfrm>
            <a:off x="6217920" y="4553712"/>
            <a:ext cx="2788920" cy="585216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70" name="Shape 68"/>
          <p:cNvSpPr/>
          <p:nvPr/>
        </p:nvSpPr>
        <p:spPr>
          <a:xfrm>
            <a:off x="6217920" y="4553712"/>
            <a:ext cx="329184" cy="585216"/>
          </a:xfrm>
          <a:prstGeom prst="rect">
            <a:avLst/>
          </a:prstGeom>
          <a:solidFill>
            <a:srgbClr val="F97316">
              <a:alpha val="28000"/>
            </a:srgbClr>
          </a:solidFill>
          <a:ln w="12700">
            <a:solidFill>
              <a:srgbClr val="F97316">
                <a:alpha val="28000"/>
              </a:srgbClr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6217920" y="4553712"/>
            <a:ext cx="329184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</a:rPr>
              <a:t>5</a:t>
            </a:r>
            <a:endParaRPr lang="en-US" sz="1400" dirty="0"/>
          </a:p>
        </p:txBody>
      </p:sp>
      <p:sp>
        <p:nvSpPr>
          <p:cNvPr id="72" name="Text 70"/>
          <p:cNvSpPr/>
          <p:nvPr/>
        </p:nvSpPr>
        <p:spPr>
          <a:xfrm>
            <a:off x="6620256" y="4553712"/>
            <a:ext cx="2331720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1E293B"/>
                </a:solidFill>
              </a:rPr>
              <a:t>Lidya Konservecilik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A2342"/>
          </a:solidFill>
          <a:ln w="12700">
            <a:solidFill>
              <a:srgbClr val="0A2342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</a:rPr>
              <a:t>En Çok Staj Yapılan Departmanlar</a:t>
            </a:r>
            <a:endParaRPr lang="en-US" sz="24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365760" y="1005840"/>
          <a:ext cx="8412480" cy="384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234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-457200"/>
            <a:ext cx="4572000" cy="4572000"/>
          </a:xfrm>
          <a:prstGeom prst="ellipse">
            <a:avLst/>
          </a:prstGeom>
          <a:solidFill>
            <a:srgbClr val="0D7C8C">
              <a:alpha val="25000"/>
            </a:srgbClr>
          </a:solidFill>
          <a:ln w="12700">
            <a:solidFill>
              <a:srgbClr val="0D7C8C">
                <a:alpha val="2500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3200400"/>
            <a:ext cx="3200400" cy="3200400"/>
          </a:xfrm>
          <a:prstGeom prst="ellipse">
            <a:avLst/>
          </a:prstGeom>
          <a:solidFill>
            <a:srgbClr val="F97316">
              <a:alpha val="20000"/>
            </a:srgbClr>
          </a:solidFill>
          <a:ln w="12700">
            <a:solidFill>
              <a:srgbClr val="F97316">
                <a:alpha val="2000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640080" y="274320"/>
            <a:ext cx="7772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</a:rPr>
              <a:t>Özet &amp; Temel Bulgular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640080" y="1246236"/>
            <a:ext cx="7863840" cy="530352"/>
          </a:xfrm>
          <a:prstGeom prst="rect">
            <a:avLst/>
          </a:prstGeom>
          <a:solidFill>
            <a:srgbClr val="0D7C8C">
              <a:alpha val="20000"/>
            </a:srgbClr>
          </a:solidFill>
          <a:ln w="12700">
            <a:solidFill>
              <a:srgbClr val="0D7C8C">
                <a:alpha val="20000"/>
              </a:srgbClr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1246236"/>
            <a:ext cx="74980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📌  664 farklı firmada, 5 yıllık dönemde (2021–2025) staj verileri derlendi.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640080" y="1858884"/>
            <a:ext cx="7863840" cy="530352"/>
          </a:xfrm>
          <a:prstGeom prst="rect">
            <a:avLst/>
          </a:prstGeom>
          <a:solidFill>
            <a:srgbClr val="0D7C8C">
              <a:alpha val="20000"/>
            </a:srgbClr>
          </a:solidFill>
          <a:ln w="12700">
            <a:solidFill>
              <a:srgbClr val="0D7C8C">
                <a:alpha val="2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1858884"/>
            <a:ext cx="74980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🏙️  İzmir stajların %47'sine ev sahipliği yapıyor; İstanbul %10, Manisa %9.3 ile takip ediyor.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640080" y="2482457"/>
            <a:ext cx="7863840" cy="530352"/>
          </a:xfrm>
          <a:prstGeom prst="rect">
            <a:avLst/>
          </a:prstGeom>
          <a:solidFill>
            <a:srgbClr val="0D7C8C">
              <a:alpha val="20000"/>
            </a:srgbClr>
          </a:solidFill>
          <a:ln w="12700">
            <a:solidFill>
              <a:srgbClr val="0D7C8C">
                <a:alpha val="20000"/>
              </a:srgbClr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2482457"/>
            <a:ext cx="74980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🏆  İzmir'de 304, İstanbul'da 75, Manisa'da 55 farklı firmada staj yapılmış.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40080" y="3095105"/>
            <a:ext cx="7863840" cy="530352"/>
          </a:xfrm>
          <a:prstGeom prst="rect">
            <a:avLst/>
          </a:prstGeom>
          <a:solidFill>
            <a:srgbClr val="0D7C8C">
              <a:alpha val="20000"/>
            </a:srgbClr>
          </a:solidFill>
          <a:ln w="12700">
            <a:solidFill>
              <a:srgbClr val="0D7C8C">
                <a:alpha val="2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3095105"/>
            <a:ext cx="749808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</a:rPr>
              <a:t>🔬  </a:t>
            </a:r>
            <a:r>
              <a:rPr lang="en-US" sz="1200" dirty="0" err="1">
                <a:solidFill>
                  <a:srgbClr val="FFFFFF"/>
                </a:solidFill>
              </a:rPr>
              <a:t>Stajların</a:t>
            </a:r>
            <a:r>
              <a:rPr lang="en-US" sz="1200" dirty="0">
                <a:solidFill>
                  <a:srgbClr val="FFFFFF"/>
                </a:solidFill>
              </a:rPr>
              <a:t> </a:t>
            </a:r>
            <a:r>
              <a:rPr lang="en-US" sz="1200" dirty="0" err="1">
                <a:solidFill>
                  <a:srgbClr val="FFFFFF"/>
                </a:solidFill>
              </a:rPr>
              <a:t>en</a:t>
            </a:r>
            <a:r>
              <a:rPr lang="en-US" sz="1200" dirty="0">
                <a:solidFill>
                  <a:srgbClr val="FFFFFF"/>
                </a:solidFill>
              </a:rPr>
              <a:t> </a:t>
            </a:r>
            <a:r>
              <a:rPr lang="en-US" sz="1200" dirty="0" err="1">
                <a:solidFill>
                  <a:srgbClr val="FFFFFF"/>
                </a:solidFill>
              </a:rPr>
              <a:t>yoğun</a:t>
            </a:r>
            <a:r>
              <a:rPr lang="en-US" sz="1200" dirty="0">
                <a:solidFill>
                  <a:srgbClr val="FFFFFF"/>
                </a:solidFill>
              </a:rPr>
              <a:t> </a:t>
            </a:r>
            <a:r>
              <a:rPr lang="tr-TR" sz="1200" dirty="0">
                <a:solidFill>
                  <a:srgbClr val="FFFFFF"/>
                </a:solidFill>
              </a:rPr>
              <a:t>yapıldığı</a:t>
            </a:r>
            <a:r>
              <a:rPr lang="en-US" sz="1200" dirty="0">
                <a:solidFill>
                  <a:srgbClr val="FFFFFF"/>
                </a:solidFill>
              </a:rPr>
              <a:t> </a:t>
            </a:r>
            <a:r>
              <a:rPr lang="en-US" sz="1200" dirty="0" err="1">
                <a:solidFill>
                  <a:srgbClr val="FFFFFF"/>
                </a:solidFill>
              </a:rPr>
              <a:t>alan</a:t>
            </a:r>
            <a:r>
              <a:rPr lang="en-US" sz="1200" dirty="0">
                <a:solidFill>
                  <a:srgbClr val="FFFFFF"/>
                </a:solidFill>
              </a:rPr>
              <a:t> %42,6 </a:t>
            </a:r>
            <a:r>
              <a:rPr lang="en-US" sz="1200" dirty="0" err="1">
                <a:solidFill>
                  <a:srgbClr val="FFFFFF"/>
                </a:solidFill>
              </a:rPr>
              <a:t>ile</a:t>
            </a:r>
            <a:r>
              <a:rPr lang="en-US" sz="1200" dirty="0">
                <a:solidFill>
                  <a:srgbClr val="FFFFFF"/>
                </a:solidFill>
              </a:rPr>
              <a:t> </a:t>
            </a:r>
            <a:r>
              <a:rPr lang="en-US" sz="1200" dirty="0" err="1">
                <a:solidFill>
                  <a:srgbClr val="FFFFFF"/>
                </a:solidFill>
              </a:rPr>
              <a:t>İmalat</a:t>
            </a:r>
            <a:r>
              <a:rPr lang="en-US" sz="1200" dirty="0">
                <a:solidFill>
                  <a:srgbClr val="FFFFFF"/>
                </a:solidFill>
              </a:rPr>
              <a:t> </a:t>
            </a:r>
            <a:r>
              <a:rPr lang="en-US" sz="1200" dirty="0" err="1">
                <a:solidFill>
                  <a:srgbClr val="FFFFFF"/>
                </a:solidFill>
              </a:rPr>
              <a:t>Departmanı</a:t>
            </a:r>
            <a:r>
              <a:rPr lang="en-US" sz="1200" dirty="0">
                <a:solidFill>
                  <a:srgbClr val="FFFFFF"/>
                </a:solidFill>
              </a:rPr>
              <a:t> </a:t>
            </a:r>
            <a:r>
              <a:rPr lang="en-US" sz="1200" dirty="0" err="1">
                <a:solidFill>
                  <a:srgbClr val="FFFFFF"/>
                </a:solidFill>
              </a:rPr>
              <a:t>olmuş</a:t>
            </a:r>
            <a:r>
              <a:rPr lang="en-US" sz="1200" dirty="0">
                <a:solidFill>
                  <a:srgbClr val="FFFFFF"/>
                </a:solidFill>
              </a:rPr>
              <a:t>, </a:t>
            </a:r>
            <a:r>
              <a:rPr lang="en-US" sz="1200" dirty="0" err="1">
                <a:solidFill>
                  <a:srgbClr val="FFFFFF"/>
                </a:solidFill>
              </a:rPr>
              <a:t>bunu</a:t>
            </a:r>
            <a:r>
              <a:rPr lang="en-US" sz="1200" dirty="0">
                <a:solidFill>
                  <a:srgbClr val="FFFFFF"/>
                </a:solidFill>
              </a:rPr>
              <a:t> %19,2 </a:t>
            </a:r>
            <a:r>
              <a:rPr lang="en-US" sz="1200" dirty="0" err="1">
                <a:solidFill>
                  <a:srgbClr val="FFFFFF"/>
                </a:solidFill>
              </a:rPr>
              <a:t>ile</a:t>
            </a:r>
            <a:r>
              <a:rPr lang="en-US" sz="1200" dirty="0">
                <a:solidFill>
                  <a:srgbClr val="FFFFFF"/>
                </a:solidFill>
              </a:rPr>
              <a:t> </a:t>
            </a:r>
            <a:r>
              <a:rPr lang="en-US" sz="1200" dirty="0" err="1">
                <a:solidFill>
                  <a:srgbClr val="FFFFFF"/>
                </a:solidFill>
              </a:rPr>
              <a:t>Üretim</a:t>
            </a:r>
            <a:r>
              <a:rPr lang="en-US" sz="1200" dirty="0">
                <a:solidFill>
                  <a:srgbClr val="FFFFFF"/>
                </a:solidFill>
              </a:rPr>
              <a:t> </a:t>
            </a:r>
            <a:r>
              <a:rPr lang="en-US" sz="1200" dirty="0" err="1">
                <a:solidFill>
                  <a:srgbClr val="FFFFFF"/>
                </a:solidFill>
              </a:rPr>
              <a:t>Planlama</a:t>
            </a:r>
            <a:r>
              <a:rPr lang="en-US" sz="1200" dirty="0">
                <a:solidFill>
                  <a:srgbClr val="FFFFFF"/>
                </a:solidFill>
              </a:rPr>
              <a:t> </a:t>
            </a:r>
            <a:r>
              <a:rPr lang="en-US" sz="1200" dirty="0" err="1">
                <a:solidFill>
                  <a:srgbClr val="FFFFFF"/>
                </a:solidFill>
              </a:rPr>
              <a:t>takip</a:t>
            </a:r>
            <a:r>
              <a:rPr lang="en-US" sz="1200" dirty="0">
                <a:solidFill>
                  <a:srgbClr val="FFFFFF"/>
                </a:solidFill>
              </a:rPr>
              <a:t> </a:t>
            </a:r>
            <a:r>
              <a:rPr lang="en-US" sz="1200" dirty="0" err="1">
                <a:solidFill>
                  <a:srgbClr val="FFFFFF"/>
                </a:solidFill>
              </a:rPr>
              <a:t>etmiştir</a:t>
            </a:r>
            <a:r>
              <a:rPr lang="tr-TR" sz="1200" dirty="0">
                <a:solidFill>
                  <a:srgbClr val="FFFFFF"/>
                </a:solidFill>
              </a:rPr>
              <a:t>.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640080" y="3799193"/>
            <a:ext cx="7863840" cy="594360"/>
          </a:xfrm>
          <a:prstGeom prst="rect">
            <a:avLst/>
          </a:prstGeom>
          <a:solidFill>
            <a:srgbClr val="02C39A">
              <a:alpha val="80000"/>
            </a:srgbClr>
          </a:solidFill>
          <a:ln w="12700">
            <a:solidFill>
              <a:srgbClr val="02C39A">
                <a:alpha val="80000"/>
              </a:srgbClr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22960" y="3799193"/>
            <a:ext cx="7498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A2342"/>
                </a:solidFill>
              </a:rPr>
              <a:t>📊  Detaylı bilgiye ulaşmak için hazırlanan Excel veritabanına başvurabilirsiniz.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253</Words>
  <Application>Microsoft Office PowerPoint</Application>
  <PresentationFormat>Ekran Gösterisi (16:9)</PresentationFormat>
  <Paragraphs>83</Paragraphs>
  <Slides>7</Slides>
  <Notes>7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Staj Defterleri Analizi</dc:title>
  <dc:subject>PptxGenJS Presentation</dc:subject>
  <dc:creator>PptxGenJS</dc:creator>
  <cp:lastModifiedBy>Asus</cp:lastModifiedBy>
  <cp:revision>7</cp:revision>
  <dcterms:created xsi:type="dcterms:W3CDTF">2026-06-01T08:19:56Z</dcterms:created>
  <dcterms:modified xsi:type="dcterms:W3CDTF">2026-06-03T08:26:27Z</dcterms:modified>
</cp:coreProperties>
</file>