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61" r:id="rId4"/>
    <p:sldId id="290" r:id="rId5"/>
    <p:sldId id="257" r:id="rId6"/>
    <p:sldId id="29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4" r:id="rId20"/>
    <p:sldId id="280" r:id="rId21"/>
    <p:sldId id="281" r:id="rId22"/>
    <p:sldId id="283" r:id="rId23"/>
    <p:sldId id="282" r:id="rId24"/>
    <p:sldId id="284" r:id="rId25"/>
    <p:sldId id="275" r:id="rId26"/>
    <p:sldId id="285" r:id="rId27"/>
    <p:sldId id="286" r:id="rId28"/>
    <p:sldId id="267" r:id="rId29"/>
    <p:sldId id="288" r:id="rId30"/>
    <p:sldId id="277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1B06B8"/>
    <a:srgbClr val="82B0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7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6" y="4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B15B07C-AE1C-4C1A-AD4B-A1EC1FF6B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4EB73E3-F36D-4F5E-93E5-A76420D289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77F95AC-FBD1-4968-A2F9-B40D766C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7627535-CDA6-4947-8270-200407541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ABCE68-1E1A-4BB9-8F42-511CCDF0D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896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2B559BF-2CD8-467E-AD9F-D1205DEB5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0E15B7B-4821-4557-BC49-578624E30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50438-F4EF-4434-880B-C4D1E7938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25FDD97-FC04-4A77-9157-B33DC6A9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0DB206-4568-4EA8-8B81-4D37C1CE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981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33ED772-65CA-4AA9-931E-26DB718353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0813594-B43C-4967-9860-E4FA50100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5CD4372-DF45-4420-8250-369182AC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54DD98B-E067-4CE1-9BF6-4625BE86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AF8588A-E344-4B54-9954-EC8F0C32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326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040A0-3282-AF46-A25B-94B11FCF74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7588"/>
            <a:ext cx="9144000" cy="921312"/>
          </a:xfrm>
        </p:spPr>
        <p:txBody>
          <a:bodyPr anchor="ctr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80FFB2-0C5B-FE4F-B47B-13D16207E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9781"/>
            <a:ext cx="9144000" cy="7385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17364-C444-104A-8004-96E50289C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05EEF5-0DFB-2B45-9BC6-B549F2EA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80340-C9EB-BC40-8416-F3FAB1397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5890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2BBF1-9179-C64D-AD1E-E3603236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A4818-42BE-9341-8813-D6ECEB78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A67FF-9A55-354D-9FC4-C4F3767D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FF7C3-785A-9C4B-842F-7EF422427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32753-824F-0841-B974-E1357F2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CB2650-91C2-9148-AE66-579AABFF5D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2B41ED-2589-E148-8857-F5F401EFAA28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165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97B-AA58-9F4D-B4CF-89DAC6E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16723"/>
            <a:ext cx="10515600" cy="2645752"/>
          </a:xfrm>
        </p:spPr>
        <p:txBody>
          <a:bodyPr anchor="ctr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A2AAE-1413-7147-BC0D-C5870301A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20B95-3291-8442-AC39-14FA4362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CE5B-1EC9-684D-9C78-FB6DF8D4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F7736-F360-1440-8D79-731BE5C3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69DAAC-1ADA-3B40-89B1-396D76A087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D6985-B0BA-624C-99C9-5E0852F8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E806C-3D3C-BF4E-BB89-1485488E53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8EA71-6ED8-3042-9B9E-763FB2C5C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973093-8BFC-544C-BAAF-60372441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E5CCB-ECE1-5542-A539-A9EEDA88F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4B792-505E-EE44-864D-7335BDD6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11388-D12A-9846-82CD-B4C20FD508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8F2509-A11E-F44A-88BF-A7BDEE5F022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82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25C2-63D1-9C48-8F8C-551687CFA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83175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7FC5-9A58-884C-90A6-52103D565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7F6CA-ECF4-4B46-8007-AAEC1B66C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23999-1912-4C4A-82CF-B29D2B7FC1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772123-82A7-2B46-9E5C-8F23A0869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6BAAAF-AC55-224A-92F4-65104BF23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D44B3-474E-E64E-8FA6-86138245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CC0F39-9008-1F4E-B9D1-5ABF118E8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67E69-6855-3A41-A6E9-05EB5A35E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FD0EFED-E962-8045-ABE7-ADCBB37222F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097A-E315-A040-824D-70336870B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56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D9908-7A0E-954F-B461-C7D68BB08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9733D9-4D69-B749-94EB-5A417058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7FFF3D-C0F7-8A41-A9D4-A889A1CE0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6EE4-60C8-6341-B482-2C803D53A7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C50710-4690-A74E-82B3-D4C92CE5903E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74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2E811-1EA2-7A43-85EC-595D4033C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03825-2867-604A-8EE3-160CF3825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84306-E8EB-C24D-A62A-09EE0AC25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690F9A-CB4A-1D40-9619-68310C0636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778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9BBE2-61F4-514C-93A0-BCB8A37D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7783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E552B-B880-5648-9CFD-713E4EEA3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71F44D-0FF1-6343-862F-79609757DE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vert="horz"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B0EA9-FBF1-4548-B691-25A1FC778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3AD51-C086-8241-9678-E19D04DDB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07373-8DC3-5440-B4F7-DC78B3CE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87D4C-C123-B24E-B9E3-AE6FDDDF1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0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AFD5F4D-A7EC-41D3-9438-B07D1E4FE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50C81-3FC8-4637-9AE9-6A44F335F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CC2C93D-C6EA-480E-8716-B240B8CDB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53154F1-47F8-44E0-91FB-7C9FF1640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68B49B1-8B2A-4998-8703-B56D567A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73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0034-BBF6-3640-8B7E-B9041DF9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F47FA-956F-9A41-9193-BF8A98A27D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CFD012-0284-E14D-B467-2A2439141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0D87C-547E-9540-9596-1751CEE0F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16966-30AE-7E43-B333-FB1A2A0E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0B83D-8359-BD45-AB73-0607B441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DC743-7B7A-6B43-ABEF-92FF317BC8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3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2B7E1-F47F-BE43-BB2D-F88350C7A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85E205-529D-6D44-B715-68A3CBA67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10153"/>
            <a:ext cx="10515600" cy="4066809"/>
          </a:xfr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475E5-9EF6-6340-B2BB-1C1124058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2DCEA-F13E-6F40-B62A-84CC2BD92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47AD2-9758-3C4F-A7A2-D0BB8CF3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CF59-36E7-5946-A383-1A5CC57CB5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DB7F8D-0D72-964A-B72F-C7DB9A9D921F}"/>
              </a:ext>
            </a:extLst>
          </p:cNvPr>
          <p:cNvCxnSpPr/>
          <p:nvPr userDrawn="1"/>
        </p:nvCxnSpPr>
        <p:spPr>
          <a:xfrm>
            <a:off x="838200" y="1690688"/>
            <a:ext cx="8317089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5785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1972A-06B9-8E4D-81B8-3FC29839DC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38200" y="422031"/>
            <a:ext cx="2628900" cy="5754932"/>
          </a:xfrm>
        </p:spPr>
        <p:txBody>
          <a:bodyPr vert="horz"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E875F-6BB8-2B41-A85E-C5CCDF5FB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619500" y="1811215"/>
            <a:ext cx="7734300" cy="4365748"/>
          </a:xfrm>
        </p:spPr>
        <p:txBody>
          <a:bodyPr vert="horz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AFD9-119B-AF4E-83CD-2AB47177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1E618-DA17-1942-BE61-C786F2DA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A7508-CAB6-F24D-BC15-39E3E602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62F18-C391-694B-BC24-89E886683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05365" y="280828"/>
            <a:ext cx="1494155" cy="14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4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45DC47E-1D8E-413C-AA4D-E62368C4B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3862E0E-4C1E-46C5-AA59-890D97B6B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EC8E111-DDE5-4C59-A107-55A5F9579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F95CFA-9012-4581-8998-560D2D5B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14C139-80B9-46A5-B785-B103D2C8C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91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46B34FC-B3B0-43E4-BD4A-DD55808B0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44BA1B-D2B1-41B1-BE7F-B1B24CF9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7C0866F-9B42-49DB-A816-97C897374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EF9C46-6ACE-4B88-9905-A1EB76DF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175C994-F0EC-4A65-A07F-3858A5A1C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A9F3670-5D37-470B-BBF6-8B9E76DC1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46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C7D4C7D-8460-4224-A107-7ABE9532F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C76F065-5706-4952-9919-8E4E0F232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997EC52-0D96-4397-8956-59195DFA6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438A419-F858-4667-9C30-F4D8A1158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8894B56-D35D-4486-843D-57A9D13D3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90FE820-12FD-4F1D-9234-297DEB666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9C9A309-44EA-4704-A806-32272DB4D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A1B1BD-72D6-40D6-AC7F-6771089C7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843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ADDDEA-D133-46C0-9E11-D285820BE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0EE46E9-28EB-4D76-989F-16BB2E96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99A1150-E375-44BE-9D94-9BA890B22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42880A74-F153-4563-B5D7-9D6A8B6A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61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99CD9ABC-F9A4-48A9-AA38-D0A55A18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853C6E3-D2C7-4A71-B5ED-4A32EAF2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45D61677-FF63-4B3A-B4B7-E393154A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3342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0E8D4B2-FFEB-497B-8382-CBDADF9F9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A2EB1CC-6B42-46DA-A35E-43C662BDA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E9E7274-C533-4022-AD4B-6DEFF6B04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716CBFA-60D7-4927-966A-8F00BEEFD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59C83DD-E89F-4CEF-9FE8-6114E720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43052E7-365F-4752-82E6-1002295A8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027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024BD9-D0BC-4FA4-8559-62314FEC5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CE4DFAD-663F-49A1-A48E-221618E11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E4F9CC9-2789-4351-98CC-1BB2103A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1678192-FBF7-472C-9142-B642875F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AC1E27F-3B64-4784-9E10-A5BBDC109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A5AFB5-8088-47B0-B73F-9D5A11828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056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E80F899-43C9-4DB7-BDA8-45079F21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0747B48-C90F-4FC5-8EF7-F9104688D5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93F3A2-66CF-4012-B255-0C2001D3F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0E71-2A6E-4FF4-9137-8606FA30DB67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1D26E6-F173-417F-A22A-F76B119E3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A434D92-906B-406B-B99D-2826F8894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9EE8A-D63E-40EC-950A-F995E9BDEF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1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38B552-DE9A-0A42-846C-A124200F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90266-3BB0-194B-A97F-DD74C67DB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DF918-DEC2-D04E-9E68-C5E8EAF3EE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AA8F-9CB5-7545-9CF5-6B12F805CB74}" type="datetimeFigureOut">
              <a:rPr lang="tr-TR" smtClean="0"/>
              <a:t>5.11.2025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C97D7-E5EC-A14C-9A83-9041449E42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011EC-3CEA-364C-BAC2-129A0AD1A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EA236-263A-8E4B-A919-97FD95326A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2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10/07/STAJ_SICIL_FORMU_2015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uretim_degerlendirme_formu.doc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yonetim_degerlendirme_formu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4/04/CokDisiplinliCalismaFormu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dustri.deu.edu.tr/wp-content/uploads/2024/04/yonetim_staji_sablonu.docx" TargetMode="External"/><Relationship Id="rId2" Type="http://schemas.openxmlformats.org/officeDocument/2006/relationships/hyperlink" Target="https://endustri.deu.edu.tr/wp-content/uploads/2024/04/uretim_staji_sablonu.docx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dustri.deu.edu.tr/wp-content/uploads/2022/05/staj_basvuru_ve_kabul_formu_10.05.2022_revize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8F13CD-9C8A-8141-8104-25731989D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5216" y="2581968"/>
            <a:ext cx="10164419" cy="2212777"/>
          </a:xfrm>
        </p:spPr>
        <p:txBody>
          <a:bodyPr>
            <a:noAutofit/>
          </a:bodyPr>
          <a:lstStyle/>
          <a:p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DOKUZ EYLÜL ÜNİVERSİTESİ</a:t>
            </a:r>
            <a:b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tr-TR" sz="44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ENDÜSTRİ MÜHENDİSLİĞİ BÖLÜMÜ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8F5CFB3-C905-4344-AA86-6AB1B11B1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8233"/>
            <a:ext cx="9144000" cy="738554"/>
          </a:xfrm>
        </p:spPr>
        <p:txBody>
          <a:bodyPr>
            <a:normAutofit/>
          </a:bodyPr>
          <a:lstStyle/>
          <a:p>
            <a:r>
              <a:rPr lang="tr-T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ÜRETİM VE YÖNETİM STAJ SÜRECİ</a:t>
            </a:r>
          </a:p>
          <a:p>
            <a:endParaRPr lang="tr-T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4100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7D6DAF9-D8BB-4D03-B074-3A8BE55C4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9091"/>
          <a:stretch/>
        </p:blipFill>
        <p:spPr>
          <a:xfrm>
            <a:off x="1333500" y="368300"/>
            <a:ext cx="8959833" cy="3708400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DA4D59BB-322E-4951-9354-16BEA533F908}"/>
              </a:ext>
            </a:extLst>
          </p:cNvPr>
          <p:cNvSpPr/>
          <p:nvPr/>
        </p:nvSpPr>
        <p:spPr>
          <a:xfrm>
            <a:off x="1333500" y="679269"/>
            <a:ext cx="8959833" cy="3257731"/>
          </a:xfrm>
          <a:prstGeom prst="roundRect">
            <a:avLst>
              <a:gd name="adj" fmla="val 1025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D0E9287C-7ED8-4F63-B2D9-81FB0A7FA76B}"/>
              </a:ext>
            </a:extLst>
          </p:cNvPr>
          <p:cNvSpPr/>
          <p:nvPr/>
        </p:nvSpPr>
        <p:spPr>
          <a:xfrm>
            <a:off x="1035792" y="4112220"/>
            <a:ext cx="9431383" cy="22307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sz="2000" dirty="0">
                <a:solidFill>
                  <a:srgbClr val="FF0000"/>
                </a:solidFill>
                <a:highlight>
                  <a:srgbClr val="FFFF00"/>
                </a:highlight>
              </a:rPr>
              <a:t>bilgisayarda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IBAN numarası ve vergi kimlik numarası size iletilmediğinde firma bunu okunaklı bir şekilde mavi tükenmez kalem ile de doldurabilir.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Size ücret ödemesi yapılacak ve firma teşvikten faydalanacak ise «</a:t>
            </a:r>
            <a:r>
              <a:rPr lang="tr-TR" dirty="0">
                <a:solidFill>
                  <a:srgbClr val="0070C0"/>
                </a:solidFill>
              </a:rPr>
              <a:t>Firma Devlet Katkısı İşletme Bilgi Formu</a:t>
            </a:r>
            <a:r>
              <a:rPr lang="tr-TR" dirty="0">
                <a:solidFill>
                  <a:schemeClr val="tx1"/>
                </a:solidFill>
              </a:rPr>
              <a:t>» (fakülte web sayfası öğrenci işleri formlar) staj formları ile teslim edilmelidir.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tx1"/>
                </a:solidFill>
              </a:rPr>
              <a:t>Firma size herhangi bir ücret ödemesi yapmayacak ise bunu form üzerinde belirtiniz. «Ücret ödemesi yapmayacaktır.» diyerek firmaya onaylatınız.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( Şirket Kaşesi - İmza)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68568F0C-CE7A-4ED3-A43A-72B0937CE701}"/>
              </a:ext>
            </a:extLst>
          </p:cNvPr>
          <p:cNvSpPr txBox="1"/>
          <p:nvPr/>
        </p:nvSpPr>
        <p:spPr>
          <a:xfrm>
            <a:off x="6073766" y="3545185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09125A-0E1D-44FC-BB96-64E39D6772E3}"/>
              </a:ext>
            </a:extLst>
          </p:cNvPr>
          <p:cNvSpPr/>
          <p:nvPr/>
        </p:nvSpPr>
        <p:spPr>
          <a:xfrm>
            <a:off x="6553200" y="2222500"/>
            <a:ext cx="457200" cy="203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605715C-31E8-42BD-BC8C-BB90D27912C6}"/>
              </a:ext>
            </a:extLst>
          </p:cNvPr>
          <p:cNvCxnSpPr>
            <a:cxnSpLocks/>
          </p:cNvCxnSpPr>
          <p:nvPr/>
        </p:nvCxnSpPr>
        <p:spPr>
          <a:xfrm flipH="1">
            <a:off x="5973750" y="2425700"/>
            <a:ext cx="679466" cy="567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9C0050F9-D4AE-4149-8127-D83AA0EA7F0F}"/>
              </a:ext>
            </a:extLst>
          </p:cNvPr>
          <p:cNvSpPr txBox="1"/>
          <p:nvPr/>
        </p:nvSpPr>
        <p:spPr>
          <a:xfrm>
            <a:off x="4876800" y="2899627"/>
            <a:ext cx="15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FF0000"/>
                </a:solidFill>
              </a:rPr>
              <a:t>UNUTMA</a:t>
            </a:r>
          </a:p>
        </p:txBody>
      </p:sp>
    </p:spTree>
    <p:extLst>
      <p:ext uri="{BB962C8B-B14F-4D97-AF65-F5344CB8AC3E}">
        <p14:creationId xmlns:p14="http://schemas.microsoft.com/office/powerpoint/2010/main" val="14903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0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3">
            <a:extLst>
              <a:ext uri="{FF2B5EF4-FFF2-40B4-BE49-F238E27FC236}">
                <a16:creationId xmlns:a16="http://schemas.microsoft.com/office/drawing/2014/main" id="{2BBD9234-C2E2-400A-B9E5-CD0518C67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24"/>
          <a:stretch/>
        </p:blipFill>
        <p:spPr>
          <a:xfrm>
            <a:off x="1014343" y="961397"/>
            <a:ext cx="10163314" cy="1855377"/>
          </a:xfrm>
          <a:prstGeom prst="rect">
            <a:avLst/>
          </a:prstGeom>
        </p:spPr>
      </p:pic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D9978D9E-DDD1-4A38-A624-FBFAA0B8BE3D}"/>
              </a:ext>
            </a:extLst>
          </p:cNvPr>
          <p:cNvSpPr/>
          <p:nvPr/>
        </p:nvSpPr>
        <p:spPr>
          <a:xfrm>
            <a:off x="1014343" y="1052922"/>
            <a:ext cx="10163314" cy="185537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BB9C13A5-B6B8-4C39-AC8A-62059922AB86}"/>
              </a:ext>
            </a:extLst>
          </p:cNvPr>
          <p:cNvSpPr/>
          <p:nvPr/>
        </p:nvSpPr>
        <p:spPr>
          <a:xfrm>
            <a:off x="1150147" y="3568700"/>
            <a:ext cx="9891703" cy="166750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Mor kutucuk içindeki bilgiler staj yapılacak olan </a:t>
            </a:r>
            <a:r>
              <a:rPr lang="tr-TR" sz="2400" u="sng" dirty="0">
                <a:solidFill>
                  <a:schemeClr val="tx1"/>
                </a:solidFill>
                <a:highlight>
                  <a:srgbClr val="FFFF00"/>
                </a:highlight>
              </a:rPr>
              <a:t>firmada İŞYERİ YETKİLİSİ tarafından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 mavi tükenmez kalem ile doldurulmalıdır.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Adı Soyadı yazılmalı, basılacak olan </a:t>
            </a:r>
            <a:r>
              <a:rPr lang="tr-TR" sz="2400" u="sng" dirty="0">
                <a:solidFill>
                  <a:srgbClr val="FF0000"/>
                </a:solidFill>
                <a:highlight>
                  <a:srgbClr val="FFFF00"/>
                </a:highlight>
              </a:rPr>
              <a:t>mühür / kaşe firmaya ait </a:t>
            </a:r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olmalıdır. </a:t>
            </a:r>
          </a:p>
          <a:p>
            <a:pPr algn="ctr"/>
            <a:r>
              <a:rPr lang="tr-TR" sz="2400" dirty="0">
                <a:solidFill>
                  <a:schemeClr val="tx1"/>
                </a:solidFill>
                <a:highlight>
                  <a:srgbClr val="FFFF00"/>
                </a:highlight>
              </a:rPr>
              <a:t>Kişi ismine ait kaşe kesinlikle kabul edilmez.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70D8104E-74A3-4A8C-86B9-DC747621E190}"/>
              </a:ext>
            </a:extLst>
          </p:cNvPr>
          <p:cNvSpPr txBox="1"/>
          <p:nvPr/>
        </p:nvSpPr>
        <p:spPr>
          <a:xfrm>
            <a:off x="1082245" y="5896603"/>
            <a:ext cx="1002750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NOT: Aynı dönemde </a:t>
            </a:r>
            <a:r>
              <a:rPr lang="tr-TR" b="1" u="sng" dirty="0"/>
              <a:t>ardı ardına hem Üretim hem Yönetim Stajını aynı firmada </a:t>
            </a:r>
            <a:r>
              <a:rPr lang="tr-TR" dirty="0"/>
              <a:t>yapacak olan öğrenciler staj başvurusunu tek form ile yapabilir. Bu durumda staj süresi </a:t>
            </a:r>
            <a:r>
              <a:rPr lang="tr-TR" b="1" dirty="0"/>
              <a:t>5</a:t>
            </a:r>
            <a:r>
              <a:rPr lang="tr-TR" b="1" u="sng" dirty="0"/>
              <a:t>0 gün</a:t>
            </a:r>
            <a:r>
              <a:rPr lang="tr-TR" dirty="0"/>
              <a:t> olarak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258276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24AEF4F-F1D7-4C59-8D08-2EE078A709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1317" y="250824"/>
            <a:ext cx="9700924" cy="4778375"/>
          </a:xfrm>
          <a:prstGeom prst="rect">
            <a:avLst/>
          </a:prstGeom>
        </p:spPr>
      </p:pic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C43AC75D-349C-436F-90DC-3DA3B41E5213}"/>
              </a:ext>
            </a:extLst>
          </p:cNvPr>
          <p:cNvSpPr/>
          <p:nvPr/>
        </p:nvSpPr>
        <p:spPr>
          <a:xfrm>
            <a:off x="1031317" y="647700"/>
            <a:ext cx="9700924" cy="11557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AB797723-B690-4177-B8FD-AF20C720E471}"/>
              </a:ext>
            </a:extLst>
          </p:cNvPr>
          <p:cNvSpPr/>
          <p:nvPr/>
        </p:nvSpPr>
        <p:spPr>
          <a:xfrm>
            <a:off x="8770620" y="1622426"/>
            <a:ext cx="33020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Dikdörtgen: Yuvarlatılmış Köşeler 6">
            <a:extLst>
              <a:ext uri="{FF2B5EF4-FFF2-40B4-BE49-F238E27FC236}">
                <a16:creationId xmlns:a16="http://schemas.microsoft.com/office/drawing/2014/main" id="{7DD502E7-AE04-4440-A9D5-093BE90CB8CF}"/>
              </a:ext>
            </a:extLst>
          </p:cNvPr>
          <p:cNvSpPr/>
          <p:nvPr/>
        </p:nvSpPr>
        <p:spPr>
          <a:xfrm>
            <a:off x="1031317" y="1803400"/>
            <a:ext cx="7490383" cy="1155700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56640A05-434C-48DD-BA5E-274A614F1C31}"/>
              </a:ext>
            </a:extLst>
          </p:cNvPr>
          <p:cNvSpPr/>
          <p:nvPr/>
        </p:nvSpPr>
        <p:spPr>
          <a:xfrm>
            <a:off x="126100" y="3042443"/>
            <a:ext cx="2278458" cy="773114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Bölüm Staj Komisyonu Üyelerine onaylatılır.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B210B1E2-915B-40E0-B9AA-F2B205B1C1B4}"/>
              </a:ext>
            </a:extLst>
          </p:cNvPr>
          <p:cNvSpPr txBox="1"/>
          <p:nvPr/>
        </p:nvSpPr>
        <p:spPr>
          <a:xfrm>
            <a:off x="1179190" y="5477471"/>
            <a:ext cx="9405178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/>
            </a:lvl1pPr>
          </a:lstStyle>
          <a:p>
            <a:r>
              <a:rPr lang="tr-TR" dirty="0"/>
              <a:t>Bu form </a:t>
            </a:r>
            <a:r>
              <a:rPr lang="tr-TR" b="1" dirty="0"/>
              <a:t>ÜÇ ADET</a:t>
            </a:r>
            <a:r>
              <a:rPr lang="tr-TR" dirty="0"/>
              <a:t> (</a:t>
            </a:r>
            <a:r>
              <a:rPr lang="tr-TR" u="sng" dirty="0"/>
              <a:t>2 tane Bölüm Sekreterliği’ne 1 tane firma istiyorsa</a:t>
            </a:r>
            <a:r>
              <a:rPr lang="tr-TR" dirty="0"/>
              <a:t>) hazırlandıktan sonra ilk olarak</a:t>
            </a:r>
            <a:r>
              <a:rPr lang="tr-TR" b="1" dirty="0"/>
              <a:t> Öğrenci İşlerine </a:t>
            </a:r>
            <a:r>
              <a:rPr lang="tr-TR" dirty="0"/>
              <a:t>ilgili kısım </a:t>
            </a:r>
            <a:r>
              <a:rPr lang="tr-TR" u="sng" dirty="0"/>
              <a:t>onaylatılmalıdır. </a:t>
            </a:r>
            <a:r>
              <a:rPr lang="tr-TR" dirty="0"/>
              <a:t>Daha sonra </a:t>
            </a:r>
            <a:r>
              <a:rPr lang="tr-TR" b="1" dirty="0"/>
              <a:t>Bölüm Staj Komisyonuna </a:t>
            </a:r>
            <a:r>
              <a:rPr lang="tr-TR" u="sng" dirty="0"/>
              <a:t>imzalatılır.</a:t>
            </a:r>
            <a:r>
              <a:rPr lang="tr-TR" dirty="0"/>
              <a:t> En son </a:t>
            </a:r>
            <a:r>
              <a:rPr lang="tr-TR" u="sng" dirty="0"/>
              <a:t>Bölüm Sekreterliği’ne teslim edilmelidir.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E0F277EB-41F5-4B11-8F21-C8195F97B04C}"/>
              </a:ext>
            </a:extLst>
          </p:cNvPr>
          <p:cNvSpPr txBox="1"/>
          <p:nvPr/>
        </p:nvSpPr>
        <p:spPr>
          <a:xfrm>
            <a:off x="3314700" y="647700"/>
            <a:ext cx="486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Üretim Stajı mı / Yönetim Stajı mı?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id="{2658C81B-CEF0-45FB-9A92-2A14D23EC940}"/>
              </a:ext>
            </a:extLst>
          </p:cNvPr>
          <p:cNvSpPr/>
          <p:nvPr/>
        </p:nvSpPr>
        <p:spPr>
          <a:xfrm>
            <a:off x="5499100" y="1469032"/>
            <a:ext cx="3225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(ÖRNEK: Temmuz 3 Gün Ağustos 17 Gün)</a:t>
            </a:r>
          </a:p>
        </p:txBody>
      </p:sp>
    </p:spTree>
    <p:extLst>
      <p:ext uri="{BB962C8B-B14F-4D97-AF65-F5344CB8AC3E}">
        <p14:creationId xmlns:p14="http://schemas.microsoft.com/office/powerpoint/2010/main" val="8395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1" y="139700"/>
            <a:ext cx="5250249" cy="3479800"/>
          </a:xfrm>
          <a:prstGeom prst="roundRect">
            <a:avLst>
              <a:gd name="adj" fmla="val 13288"/>
            </a:avLst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800" dirty="0">
                <a:solidFill>
                  <a:schemeClr val="tx1"/>
                </a:solidFill>
                <a:highlight>
                  <a:srgbClr val="FFFF00"/>
                </a:highlight>
              </a:rPr>
              <a:t>3.1 Staj Sicil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5155" y="8042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239400" y="554750"/>
            <a:ext cx="485122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hlinkClick r:id="rId2"/>
              </a:rPr>
              <a:t>Staj Sicil Formundan </a:t>
            </a:r>
            <a:r>
              <a:rPr lang="tr-TR" sz="2800" u="sng" dirty="0">
                <a:solidFill>
                  <a:srgbClr val="FF0000"/>
                </a:solidFill>
              </a:rPr>
              <a:t>2 adet </a:t>
            </a:r>
            <a:r>
              <a:rPr lang="tr-TR" sz="2800" dirty="0"/>
              <a:t>hazırlanmalıdır.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defterin ikinci sayfasına eklenip, ciltlenmeli. </a:t>
            </a:r>
          </a:p>
          <a:p>
            <a:pPr marL="457200" indent="-457200">
              <a:buClr>
                <a:srgbClr val="82B0FA"/>
              </a:buClr>
              <a:buFont typeface="Wingdings" panose="05000000000000000000" pitchFamily="2" charset="2"/>
              <a:buChar char="Ø"/>
            </a:pPr>
            <a:r>
              <a:rPr lang="tr-TR" sz="2400" dirty="0"/>
              <a:t>1 tanesi defteri teslim ederken ciltlenmeden defterin arasına konulmalıdır.</a:t>
            </a:r>
            <a:endParaRPr lang="tr-TR" sz="14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 flipV="1">
            <a:off x="5296929" y="743208"/>
            <a:ext cx="1952956" cy="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659106" y="3678773"/>
            <a:ext cx="0" cy="12436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7280602" y="3678773"/>
            <a:ext cx="485122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Staj Sicil Formuna fotoğraf* eklenmelidir. </a:t>
            </a:r>
          </a:p>
          <a:p>
            <a:pPr algn="just"/>
            <a:r>
              <a:rPr lang="tr-TR" sz="2000" dirty="0">
                <a:solidFill>
                  <a:srgbClr val="FF0000"/>
                </a:solidFill>
              </a:rPr>
              <a:t>*DİKKAT : Fotoğraf, renkli ve </a:t>
            </a:r>
            <a:r>
              <a:rPr lang="tr-TR" sz="2000" u="sng" dirty="0">
                <a:solidFill>
                  <a:srgbClr val="FF0000"/>
                </a:solidFill>
              </a:rPr>
              <a:t>vesikalık formatında</a:t>
            </a:r>
            <a:r>
              <a:rPr lang="tr-TR" sz="2000" dirty="0">
                <a:solidFill>
                  <a:srgbClr val="FF0000"/>
                </a:solidFill>
              </a:rPr>
              <a:t> olmak zorundadır. Dijital fotoğraf - biyometrik fotoğraf </a:t>
            </a:r>
            <a:r>
              <a:rPr lang="tr-TR" sz="2000" b="1" u="sng" dirty="0">
                <a:solidFill>
                  <a:srgbClr val="FF0000"/>
                </a:solidFill>
              </a:rPr>
              <a:t>kabul edilmemektedir.</a:t>
            </a:r>
          </a:p>
        </p:txBody>
      </p:sp>
      <p:cxnSp>
        <p:nvCxnSpPr>
          <p:cNvPr id="11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46136" y="3502483"/>
            <a:ext cx="1993264" cy="5407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177" y="4922449"/>
            <a:ext cx="695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Form üzerindeki tüm imza ve onaylar ilgili kişiler tarafından eksiksiz olarak tamamlanmalıdır. </a:t>
            </a:r>
          </a:p>
          <a:p>
            <a:pPr algn="just"/>
            <a:r>
              <a:rPr lang="tr-TR" sz="2400" dirty="0"/>
              <a:t>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şirket kaşesi kullanılmalıdır</a:t>
            </a:r>
            <a:r>
              <a:rPr lang="tr-TR" sz="2400" dirty="0"/>
              <a:t>, </a:t>
            </a:r>
            <a:r>
              <a:rPr lang="tr-TR" sz="2400" b="1" dirty="0"/>
              <a:t>kişi kaşesi kabul edilmemektedir.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1434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/>
          </a:bodyPr>
          <a:lstStyle/>
          <a:p>
            <a:pPr algn="ctr"/>
            <a:r>
              <a:rPr lang="tr-TR" dirty="0">
                <a:latin typeface="+mn-lt"/>
              </a:rPr>
              <a:t>Staj Sicil Formu doldurma adımları: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56" y="120523"/>
            <a:ext cx="4431327" cy="66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0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8875" y="339389"/>
            <a:ext cx="6021923" cy="5915025"/>
          </a:xfrm>
          <a:prstGeom prst="rect">
            <a:avLst/>
          </a:prstGeom>
        </p:spPr>
      </p:pic>
      <p:sp>
        <p:nvSpPr>
          <p:cNvPr id="6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18875" y="1543050"/>
            <a:ext cx="4605899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76025" y="3771900"/>
            <a:ext cx="5890174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143251" y="2762250"/>
            <a:ext cx="3067050" cy="10096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101425" y="4886324"/>
            <a:ext cx="5964774" cy="145732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119536" y="380455"/>
            <a:ext cx="2924737" cy="11531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99376" y="1543050"/>
            <a:ext cx="1182700" cy="1581149"/>
          </a:xfrm>
          <a:prstGeom prst="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H="1">
            <a:off x="2409825" y="3219451"/>
            <a:ext cx="733427" cy="3047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102700" y="3540653"/>
            <a:ext cx="27692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highlight>
                  <a:srgbClr val="FFFF00"/>
                </a:highlight>
              </a:rPr>
              <a:t>Defter tesliminden önce, Akademik Danışman hocanızdan onay imzası alınmalı!</a:t>
            </a:r>
          </a:p>
          <a:p>
            <a:pPr algn="just"/>
            <a:endParaRPr lang="tr-TR" sz="2000" dirty="0">
              <a:highlight>
                <a:srgbClr val="FFFF00"/>
              </a:highlight>
            </a:endParaRPr>
          </a:p>
          <a:p>
            <a:pPr algn="just"/>
            <a:r>
              <a:rPr lang="tr-TR" sz="2000" dirty="0">
                <a:highlight>
                  <a:srgbClr val="FFFF00"/>
                </a:highlight>
              </a:rPr>
              <a:t>Yeri: Staj Yaptığınız Firma </a:t>
            </a:r>
            <a:r>
              <a:rPr lang="tr-TR" sz="2000" dirty="0" err="1">
                <a:highlight>
                  <a:srgbClr val="FFFF00"/>
                </a:highlight>
              </a:rPr>
              <a:t>Ünvanı’dır</a:t>
            </a:r>
            <a:r>
              <a:rPr lang="tr-TR" sz="2000" dirty="0">
                <a:highlight>
                  <a:srgbClr val="FFFF00"/>
                </a:highlight>
              </a:rPr>
              <a:t> …..</a:t>
            </a:r>
            <a:r>
              <a:rPr lang="tr-TR" sz="2000" dirty="0" err="1">
                <a:highlight>
                  <a:srgbClr val="FFFF00"/>
                </a:highlight>
              </a:rPr>
              <a:t>Ltd</a:t>
            </a:r>
            <a:r>
              <a:rPr lang="tr-TR" sz="2000" dirty="0">
                <a:highlight>
                  <a:srgbClr val="FFFF00"/>
                </a:highlight>
              </a:rPr>
              <a:t>, ….. A.Ş. gibi</a:t>
            </a:r>
          </a:p>
        </p:txBody>
      </p:sp>
      <p:sp>
        <p:nvSpPr>
          <p:cNvPr id="2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9538544" y="1543050"/>
            <a:ext cx="23826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Renkli vesikalık fotoğraf çerçeve içine denk gelecek şekilde kesilmiş olarak  yapıştırılmalı.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357840" y="3267075"/>
            <a:ext cx="27440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highlight>
                  <a:srgbClr val="FFFF00"/>
                </a:highlight>
              </a:rPr>
              <a:t>DİKKAT : Fotoğraf, renkli ve vesikalık formatında olmak zorundadır. Dijital fotoğraf -biyometrik fotoğraf </a:t>
            </a:r>
            <a:r>
              <a:rPr lang="tr-TR" b="1" u="sng" dirty="0">
                <a:highlight>
                  <a:srgbClr val="FFFF00"/>
                </a:highlight>
              </a:rPr>
              <a:t>kabul edilmemektedir.</a:t>
            </a:r>
          </a:p>
          <a:p>
            <a:endParaRPr lang="tr-TR" b="1" u="sng" dirty="0"/>
          </a:p>
          <a:p>
            <a:endParaRPr lang="tr-TR" b="1" u="sng" dirty="0"/>
          </a:p>
          <a:p>
            <a:r>
              <a:rPr lang="tr-TR" u="sng" dirty="0">
                <a:highlight>
                  <a:srgbClr val="FFFF00"/>
                </a:highlight>
              </a:rPr>
              <a:t>Hangi staj yapılıyorsa onun adı yazılmalıdır.</a:t>
            </a:r>
          </a:p>
          <a:p>
            <a:endParaRPr lang="tr-TR" b="1" u="sng" dirty="0"/>
          </a:p>
        </p:txBody>
      </p:sp>
      <p:pic>
        <p:nvPicPr>
          <p:cNvPr id="1026" name="Picture 2" descr="kişi seti, avatarlar, düz tarzda farklı etnik köken ve yaş insanların başkanları. çok milliyetli sosyal ağlar insanlar toplama karşı karşıya. - vesikalık fotoğraf stock illustra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59" t="74902" r="33538"/>
          <a:stretch/>
        </p:blipFill>
        <p:spPr bwMode="auto">
          <a:xfrm>
            <a:off x="7816827" y="1584190"/>
            <a:ext cx="1165250" cy="14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 flipV="1">
            <a:off x="8456762" y="2547673"/>
            <a:ext cx="1052048" cy="23362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>
            <a:extLst>
              <a:ext uri="{FF2B5EF4-FFF2-40B4-BE49-F238E27FC236}">
                <a16:creationId xmlns:a16="http://schemas.microsoft.com/office/drawing/2014/main" id="{02956710-2561-49A0-B89D-DA72B547552C}"/>
              </a:ext>
            </a:extLst>
          </p:cNvPr>
          <p:cNvSpPr txBox="1"/>
          <p:nvPr/>
        </p:nvSpPr>
        <p:spPr>
          <a:xfrm>
            <a:off x="3347687" y="3242786"/>
            <a:ext cx="2628403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200" dirty="0">
                <a:solidFill>
                  <a:srgbClr val="FF0000"/>
                </a:solidFill>
              </a:rPr>
              <a:t>Bilgisayarda danışman ismini </a:t>
            </a:r>
            <a:r>
              <a:rPr lang="tr-TR" sz="1200" b="1" dirty="0">
                <a:solidFill>
                  <a:srgbClr val="FF0000"/>
                </a:solidFill>
              </a:rPr>
              <a:t>ünvanı</a:t>
            </a:r>
            <a:r>
              <a:rPr lang="tr-TR" sz="1200" dirty="0">
                <a:solidFill>
                  <a:srgbClr val="FF0000"/>
                </a:solidFill>
              </a:rPr>
              <a:t> ile birlikte yazmayı unutma!!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7768C2ED-A026-412C-FC5A-76E5295A228C}"/>
              </a:ext>
            </a:extLst>
          </p:cNvPr>
          <p:cNvCxnSpPr>
            <a:cxnSpLocks/>
          </p:cNvCxnSpPr>
          <p:nvPr/>
        </p:nvCxnSpPr>
        <p:spPr>
          <a:xfrm>
            <a:off x="8641423" y="4073658"/>
            <a:ext cx="867387" cy="105204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Ok Bağlayıcısı 20">
            <a:extLst>
              <a:ext uri="{FF2B5EF4-FFF2-40B4-BE49-F238E27FC236}">
                <a16:creationId xmlns:a16="http://schemas.microsoft.com/office/drawing/2014/main" id="{98B09351-AF7D-4A63-BECF-5825B25C9E48}"/>
              </a:ext>
            </a:extLst>
          </p:cNvPr>
          <p:cNvCxnSpPr>
            <a:cxnSpLocks/>
          </p:cNvCxnSpPr>
          <p:nvPr/>
        </p:nvCxnSpPr>
        <p:spPr>
          <a:xfrm flipH="1">
            <a:off x="2409825" y="4124326"/>
            <a:ext cx="766202" cy="8607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5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20" grpId="0"/>
      <p:bldP spid="24" grpId="0"/>
      <p:bldP spid="25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5996"/>
          <a:stretch/>
        </p:blipFill>
        <p:spPr>
          <a:xfrm>
            <a:off x="2258454" y="1323719"/>
            <a:ext cx="8030696" cy="3438781"/>
          </a:xfrm>
          <a:prstGeom prst="rect">
            <a:avLst/>
          </a:prstGeom>
        </p:spPr>
      </p:pic>
      <p:sp>
        <p:nvSpPr>
          <p:cNvPr id="6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1323718"/>
            <a:ext cx="8048624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860103" y="510130"/>
            <a:ext cx="222879" cy="8135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082982" y="48465"/>
            <a:ext cx="3909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>
                <a:highlight>
                  <a:srgbClr val="FFFF00"/>
                </a:highlight>
              </a:rPr>
              <a:t>Firmadaki Staj Sorumlusu tarafından Değerlendirme, Not ve Düşünceler kısmı doldurulur.</a:t>
            </a:r>
          </a:p>
        </p:txBody>
      </p:sp>
      <p:sp>
        <p:nvSpPr>
          <p:cNvPr id="12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2105026" y="3212339"/>
            <a:ext cx="5496952" cy="1629031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2343150" y="4841370"/>
            <a:ext cx="333375" cy="41643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2676524" y="4903053"/>
            <a:ext cx="4925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/>
              <a:t>İş yeri yöneticisinin ünvanı, adı soyadı ve imzası ile kurum müdürü mühür ve imzası alınır.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676525" y="591871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  <p:sp>
        <p:nvSpPr>
          <p:cNvPr id="11" name="Metin kutusu 7">
            <a:extLst>
              <a:ext uri="{FF2B5EF4-FFF2-40B4-BE49-F238E27FC236}">
                <a16:creationId xmlns:a16="http://schemas.microsoft.com/office/drawing/2014/main" id="{E81CDA6C-3D7B-4B72-9D65-35D9F04A48E2}"/>
              </a:ext>
            </a:extLst>
          </p:cNvPr>
          <p:cNvSpPr txBox="1"/>
          <p:nvPr/>
        </p:nvSpPr>
        <p:spPr>
          <a:xfrm>
            <a:off x="2509837" y="372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5" name="Metin kutusu 7">
            <a:extLst>
              <a:ext uri="{FF2B5EF4-FFF2-40B4-BE49-F238E27FC236}">
                <a16:creationId xmlns:a16="http://schemas.microsoft.com/office/drawing/2014/main" id="{D4FFC32A-A605-4532-8A40-887D3C597D66}"/>
              </a:ext>
            </a:extLst>
          </p:cNvPr>
          <p:cNvSpPr txBox="1"/>
          <p:nvPr/>
        </p:nvSpPr>
        <p:spPr>
          <a:xfrm>
            <a:off x="5259664" y="3664418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  <p:sp>
        <p:nvSpPr>
          <p:cNvPr id="16" name="Metin kutusu 7">
            <a:extLst>
              <a:ext uri="{FF2B5EF4-FFF2-40B4-BE49-F238E27FC236}">
                <a16:creationId xmlns:a16="http://schemas.microsoft.com/office/drawing/2014/main" id="{82AB212C-F0C7-4AD7-997E-791231D2EFCD}"/>
              </a:ext>
            </a:extLst>
          </p:cNvPr>
          <p:cNvSpPr txBox="1"/>
          <p:nvPr/>
        </p:nvSpPr>
        <p:spPr>
          <a:xfrm>
            <a:off x="5256694" y="409556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KURUM KAŞESİ OLACAK</a:t>
            </a:r>
          </a:p>
        </p:txBody>
      </p:sp>
    </p:spTree>
    <p:extLst>
      <p:ext uri="{BB962C8B-B14F-4D97-AF65-F5344CB8AC3E}">
        <p14:creationId xmlns:p14="http://schemas.microsoft.com/office/powerpoint/2010/main" val="11899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2" grpId="0" animBg="1"/>
      <p:bldP spid="14" grpId="0"/>
      <p:bldP spid="23" grpId="0"/>
      <p:bldP spid="11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3.2 Üretim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49974" y="2080256"/>
            <a:ext cx="48678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Üretim Stajı Değerlendirme Formundan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1093305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30519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9101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1C60D0-6D6D-4A7B-A2DD-62DD7F149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547" y="138357"/>
            <a:ext cx="5065359" cy="6314215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044275" y="1752601"/>
            <a:ext cx="5642525" cy="21631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044274" y="4167086"/>
            <a:ext cx="5642525" cy="1753994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14280" y="936921"/>
            <a:ext cx="1190626" cy="3642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864600" y="4582267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</p:spTree>
    <p:extLst>
      <p:ext uri="{BB962C8B-B14F-4D97-AF65-F5344CB8AC3E}">
        <p14:creationId xmlns:p14="http://schemas.microsoft.com/office/powerpoint/2010/main" val="35479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46680" y="139699"/>
            <a:ext cx="6201719" cy="3756439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4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3.3 Yönetim Stajı Değerlendirme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0889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058533" y="2003367"/>
            <a:ext cx="48286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hlinkClick r:id="rId2"/>
              </a:rPr>
              <a:t>Yönetim Stajı Değerlendirme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 </a:t>
            </a:r>
            <a:r>
              <a:rPr lang="tr-TR" sz="2800" dirty="0"/>
              <a:t>hazırlanmalı ve defterin en sonuna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248399" y="1395466"/>
            <a:ext cx="960784" cy="62245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2376274" y="3940830"/>
            <a:ext cx="12699" cy="9837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52142" y="4985480"/>
            <a:ext cx="10588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Bu formun değerlendirme kısmı Firma Staj Sorumlusu tarafından değil, Bölüm Staj Komisyonu Üyeleri tarafından doldurulacaktır! </a:t>
            </a:r>
            <a:endParaRPr lang="tr-TR" sz="1600" b="1" u="sng" dirty="0"/>
          </a:p>
        </p:txBody>
      </p:sp>
    </p:spTree>
    <p:extLst>
      <p:ext uri="{BB962C8B-B14F-4D97-AF65-F5344CB8AC3E}">
        <p14:creationId xmlns:p14="http://schemas.microsoft.com/office/powerpoint/2010/main" val="35610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B77A078-F95B-48B1-8FB4-30BEE02B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800" dirty="0">
                <a:latin typeface="+mn-lt"/>
                <a:ea typeface="+mn-ea"/>
                <a:cs typeface="+mn-cs"/>
              </a:rPr>
              <a:t>BÖLÜM STAJ KOMİSYONU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D12E64-0A5B-4EB6-82C2-5536D13B1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Prof. Dr. Derya Eren Akyol (</a:t>
            </a:r>
            <a:r>
              <a:rPr lang="tr-TR" i="1" dirty="0"/>
              <a:t>Komisyon Başkanı)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Prof. Dr. Özcan </a:t>
            </a:r>
            <a:r>
              <a:rPr lang="tr-TR" dirty="0" err="1"/>
              <a:t>Kılınçcı</a:t>
            </a:r>
            <a:endParaRPr lang="tr-TR" dirty="0"/>
          </a:p>
          <a:p>
            <a:pPr marL="0" indent="0">
              <a:buNone/>
            </a:pPr>
            <a:r>
              <a:rPr lang="tr-TR" dirty="0"/>
              <a:t>Doç. Dr. Seren Özmehmet Taşan</a:t>
            </a:r>
          </a:p>
          <a:p>
            <a:pPr marL="0" indent="0">
              <a:buNone/>
            </a:pPr>
            <a:r>
              <a:rPr lang="tr-TR" dirty="0"/>
              <a:t>Dr. </a:t>
            </a:r>
            <a:r>
              <a:rPr lang="tr-TR" dirty="0" err="1"/>
              <a:t>Öğr.Üye</a:t>
            </a:r>
            <a:r>
              <a:rPr lang="tr-TR" dirty="0"/>
              <a:t>. İrem Sarbat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Dr. Çağla Cergibozan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Dr. Muhammed Çağrı Budak</a:t>
            </a:r>
          </a:p>
          <a:p>
            <a:pPr marL="0" indent="0">
              <a:buNone/>
            </a:pPr>
            <a:r>
              <a:rPr lang="tr-TR" dirty="0"/>
              <a:t>Araş. Gör. Dr. Elif Yörük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Hilmiye Betül Dikmen</a:t>
            </a:r>
          </a:p>
          <a:p>
            <a:pPr marL="0" indent="0">
              <a:buNone/>
            </a:pPr>
            <a:r>
              <a:rPr lang="tr-TR" dirty="0" err="1"/>
              <a:t>Araş</a:t>
            </a:r>
            <a:r>
              <a:rPr lang="tr-TR" dirty="0"/>
              <a:t>. Gör. İclal Bağcı</a:t>
            </a:r>
          </a:p>
        </p:txBody>
      </p:sp>
      <p:pic>
        <p:nvPicPr>
          <p:cNvPr id="4" name="Picture 2" descr="https://encrypted-tbn0.gstatic.com/images?q=tbn:ANd9GcS_YbqftuodboGkMsWHdT2-0AIGxBPJyCRtHvMaJpyZGkipz_g5SQqEZAZJKIvRqNjVb9M&amp;usqp=CAU">
            <a:extLst>
              <a:ext uri="{FF2B5EF4-FFF2-40B4-BE49-F238E27FC236}">
                <a16:creationId xmlns:a16="http://schemas.microsoft.com/office/drawing/2014/main" id="{A1BE7AB7-8E09-42DD-AA04-FC9C45ECC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345" y="33291"/>
            <a:ext cx="1885894" cy="198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322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D1D482E-6DAD-4517-BA22-D924D75B3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049" y="271022"/>
            <a:ext cx="5029902" cy="6315956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274737" y="1519135"/>
            <a:ext cx="5642525" cy="257578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222075" y="4299606"/>
            <a:ext cx="5642525" cy="1836151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7284478" y="1164483"/>
            <a:ext cx="1190626" cy="2999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8969925" y="4639831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4165B421-06B7-4D82-A3D3-34A7A0F1DDBD}"/>
              </a:ext>
            </a:extLst>
          </p:cNvPr>
          <p:cNvSpPr/>
          <p:nvPr/>
        </p:nvSpPr>
        <p:spPr>
          <a:xfrm>
            <a:off x="267173" y="525729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</p:spTree>
    <p:extLst>
      <p:ext uri="{BB962C8B-B14F-4D97-AF65-F5344CB8AC3E}">
        <p14:creationId xmlns:p14="http://schemas.microsoft.com/office/powerpoint/2010/main" val="301924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9748" y="424457"/>
            <a:ext cx="6049319" cy="3919996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STAJ FORMLARININ HAZIRLANMASI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3.4 Yönetim Stajı</a:t>
            </a:r>
          </a:p>
          <a:p>
            <a:pPr algn="ctr"/>
            <a:r>
              <a:rPr lang="tr-TR" sz="3600" dirty="0">
                <a:solidFill>
                  <a:schemeClr val="tx1"/>
                </a:solidFill>
                <a:highlight>
                  <a:srgbClr val="FFFF00"/>
                </a:highlight>
              </a:rPr>
              <a:t>Çok Disiplinli Çalışma Formu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57" y="-96394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3.ADIM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6215270" y="2384455"/>
            <a:ext cx="56851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/>
              <a:t>Yönetim Stajı </a:t>
            </a:r>
            <a:r>
              <a:rPr lang="tr-TR" sz="2800" dirty="0">
                <a:hlinkClick r:id="rId2"/>
              </a:rPr>
              <a:t>Çok Disiplinli Çalışma Formundan</a:t>
            </a:r>
            <a:r>
              <a:rPr lang="tr-TR" sz="2800" dirty="0"/>
              <a:t> </a:t>
            </a:r>
            <a:r>
              <a:rPr lang="tr-TR" sz="2800" u="sng" dirty="0">
                <a:solidFill>
                  <a:srgbClr val="FF0000"/>
                </a:solidFill>
              </a:rPr>
              <a:t>1 adet</a:t>
            </a:r>
            <a:r>
              <a:rPr lang="tr-TR" sz="2800" dirty="0">
                <a:solidFill>
                  <a:srgbClr val="FF0000"/>
                </a:solidFill>
              </a:rPr>
              <a:t> </a:t>
            </a:r>
            <a:r>
              <a:rPr lang="tr-TR" sz="2800" dirty="0"/>
              <a:t>hazırlanmalı ve defterde Yönetim Stajı değerlendirme formundan önceki sayfaya eklenerek ciltlenmelidir.</a:t>
            </a:r>
            <a:endParaRPr lang="tr-TR" sz="1600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6096000" y="1530642"/>
            <a:ext cx="1036320" cy="8538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2">
            <a:extLst>
              <a:ext uri="{FF2B5EF4-FFF2-40B4-BE49-F238E27FC236}">
                <a16:creationId xmlns:a16="http://schemas.microsoft.com/office/drawing/2014/main" id="{BC5DA08B-C470-44DB-82D7-03AA5A85CB4B}"/>
              </a:ext>
            </a:extLst>
          </p:cNvPr>
          <p:cNvSpPr/>
          <p:nvPr/>
        </p:nvSpPr>
        <p:spPr>
          <a:xfrm>
            <a:off x="2519771" y="5602546"/>
            <a:ext cx="77533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DİKKAT: Belgedeki tüm imzalar </a:t>
            </a:r>
            <a:r>
              <a:rPr lang="tr-TR" sz="2400" u="sng" dirty="0">
                <a:solidFill>
                  <a:srgbClr val="FF0000"/>
                </a:solidFill>
              </a:rPr>
              <a:t>ıslak imza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olmalı ve </a:t>
            </a:r>
            <a:r>
              <a:rPr lang="tr-TR" sz="2400" u="sng" dirty="0">
                <a:solidFill>
                  <a:srgbClr val="FF0000"/>
                </a:solidFill>
              </a:rPr>
              <a:t>firma kaşesi kullanılmalıdır</a:t>
            </a:r>
            <a:r>
              <a:rPr lang="tr-TR" sz="2400" dirty="0"/>
              <a:t>, </a:t>
            </a:r>
            <a:r>
              <a:rPr lang="tr-TR" sz="2400" b="1" u="sng" dirty="0"/>
              <a:t>kişi kaşesi kabul edilmemektedir.</a:t>
            </a:r>
            <a:endParaRPr lang="tr-TR" sz="1400" b="1" u="sng" dirty="0"/>
          </a:p>
        </p:txBody>
      </p:sp>
    </p:spTree>
    <p:extLst>
      <p:ext uri="{BB962C8B-B14F-4D97-AF65-F5344CB8AC3E}">
        <p14:creationId xmlns:p14="http://schemas.microsoft.com/office/powerpoint/2010/main" val="3815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A8CEE1C-1104-4288-9B3A-5180802E0F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348" y="133234"/>
            <a:ext cx="5855304" cy="6591532"/>
          </a:xfrm>
          <a:prstGeom prst="rect">
            <a:avLst/>
          </a:prstGeom>
        </p:spPr>
      </p:pic>
      <p:sp>
        <p:nvSpPr>
          <p:cNvPr id="5" name="Dikdörtgen: Yuvarlatılmış Köşeler 9">
            <a:extLst>
              <a:ext uri="{FF2B5EF4-FFF2-40B4-BE49-F238E27FC236}">
                <a16:creationId xmlns:a16="http://schemas.microsoft.com/office/drawing/2014/main" id="{AC7F273C-261D-4F1F-AA4E-690EB4E6ECEB}"/>
              </a:ext>
            </a:extLst>
          </p:cNvPr>
          <p:cNvSpPr/>
          <p:nvPr/>
        </p:nvSpPr>
        <p:spPr>
          <a:xfrm>
            <a:off x="2703443" y="1431235"/>
            <a:ext cx="6652592" cy="52935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7">
            <a:extLst>
              <a:ext uri="{FF2B5EF4-FFF2-40B4-BE49-F238E27FC236}">
                <a16:creationId xmlns:a16="http://schemas.microsoft.com/office/drawing/2014/main" id="{0B1BC5CF-4604-4A1B-86A3-083F1CBA2A20}"/>
              </a:ext>
            </a:extLst>
          </p:cNvPr>
          <p:cNvSpPr/>
          <p:nvPr/>
        </p:nvSpPr>
        <p:spPr>
          <a:xfrm>
            <a:off x="243611" y="330051"/>
            <a:ext cx="2924737" cy="11011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 öğrenci tarafından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bilgisayarda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doldurulur.</a:t>
            </a:r>
          </a:p>
        </p:txBody>
      </p:sp>
      <p:sp>
        <p:nvSpPr>
          <p:cNvPr id="6" name="Dikdörtgen 7">
            <a:extLst>
              <a:ext uri="{FF2B5EF4-FFF2-40B4-BE49-F238E27FC236}">
                <a16:creationId xmlns:a16="http://schemas.microsoft.com/office/drawing/2014/main" id="{D1BD4AC5-0350-4CA6-A6B3-5D5747CDDBB9}"/>
              </a:ext>
            </a:extLst>
          </p:cNvPr>
          <p:cNvSpPr/>
          <p:nvPr/>
        </p:nvSpPr>
        <p:spPr>
          <a:xfrm>
            <a:off x="6379046" y="5400639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Makine Mühendisliği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1698D3B0-8AE3-4359-9593-A5ED3314B8C9}"/>
              </a:ext>
            </a:extLst>
          </p:cNvPr>
          <p:cNvSpPr/>
          <p:nvPr/>
        </p:nvSpPr>
        <p:spPr>
          <a:xfrm>
            <a:off x="6714309" y="5611596"/>
            <a:ext cx="1400756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İşletme</a:t>
            </a:r>
          </a:p>
        </p:txBody>
      </p:sp>
      <p:sp>
        <p:nvSpPr>
          <p:cNvPr id="9" name="Dikdörtgen 7">
            <a:extLst>
              <a:ext uri="{FF2B5EF4-FFF2-40B4-BE49-F238E27FC236}">
                <a16:creationId xmlns:a16="http://schemas.microsoft.com/office/drawing/2014/main" id="{A64CE405-FDD0-477D-99C5-85A45ED5E72E}"/>
              </a:ext>
            </a:extLst>
          </p:cNvPr>
          <p:cNvSpPr/>
          <p:nvPr/>
        </p:nvSpPr>
        <p:spPr>
          <a:xfrm>
            <a:off x="4259913" y="5389526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Kalite Kontrol Mühendisi</a:t>
            </a:r>
          </a:p>
        </p:txBody>
      </p:sp>
      <p:sp>
        <p:nvSpPr>
          <p:cNvPr id="10" name="Dikdörtgen 7">
            <a:extLst>
              <a:ext uri="{FF2B5EF4-FFF2-40B4-BE49-F238E27FC236}">
                <a16:creationId xmlns:a16="http://schemas.microsoft.com/office/drawing/2014/main" id="{531AD985-8FA0-458F-97FE-0DADB1316754}"/>
              </a:ext>
            </a:extLst>
          </p:cNvPr>
          <p:cNvSpPr/>
          <p:nvPr/>
        </p:nvSpPr>
        <p:spPr>
          <a:xfrm>
            <a:off x="4312165" y="5601598"/>
            <a:ext cx="2924737" cy="395789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dirty="0">
                <a:solidFill>
                  <a:schemeClr val="tx1"/>
                </a:solidFill>
                <a:highlight>
                  <a:srgbClr val="FFFF00"/>
                </a:highlight>
              </a:rPr>
              <a:t>Satış ve Pazarlama Uzmanı</a:t>
            </a:r>
          </a:p>
        </p:txBody>
      </p:sp>
      <p:cxnSp>
        <p:nvCxnSpPr>
          <p:cNvPr id="12" name="Düz Ok Bağlayıcısı 20">
            <a:extLst>
              <a:ext uri="{FF2B5EF4-FFF2-40B4-BE49-F238E27FC236}">
                <a16:creationId xmlns:a16="http://schemas.microsoft.com/office/drawing/2014/main" id="{14CE4584-488D-462C-A330-508AB1A39EC2}"/>
              </a:ext>
            </a:extLst>
          </p:cNvPr>
          <p:cNvCxnSpPr>
            <a:cxnSpLocks/>
          </p:cNvCxnSpPr>
          <p:nvPr/>
        </p:nvCxnSpPr>
        <p:spPr>
          <a:xfrm flipV="1">
            <a:off x="8730637" y="5189682"/>
            <a:ext cx="1384580" cy="519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196EC9C9-6908-40B9-B3CE-E851D93F39CA}"/>
              </a:ext>
            </a:extLst>
          </p:cNvPr>
          <p:cNvSpPr txBox="1"/>
          <p:nvPr/>
        </p:nvSpPr>
        <p:spPr>
          <a:xfrm>
            <a:off x="10081025" y="4920477"/>
            <a:ext cx="1641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/>
              <a:t>Örnektir.</a:t>
            </a:r>
          </a:p>
        </p:txBody>
      </p:sp>
    </p:spTree>
    <p:extLst>
      <p:ext uri="{BB962C8B-B14F-4D97-AF65-F5344CB8AC3E}">
        <p14:creationId xmlns:p14="http://schemas.microsoft.com/office/powerpoint/2010/main" val="421603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  <p:bldP spid="8" grpId="0"/>
      <p:bldP spid="9" grpId="0"/>
      <p:bldP spid="10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817971F3-E827-4B33-8E2F-6942AA6F0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90" y="1793822"/>
            <a:ext cx="8294020" cy="3270356"/>
          </a:xfrm>
          <a:prstGeom prst="rect">
            <a:avLst/>
          </a:prstGeom>
        </p:spPr>
      </p:pic>
      <p:sp>
        <p:nvSpPr>
          <p:cNvPr id="8" name="Dikdörtgen: Yuvarlatılmış Köşeler 17">
            <a:extLst>
              <a:ext uri="{FF2B5EF4-FFF2-40B4-BE49-F238E27FC236}">
                <a16:creationId xmlns:a16="http://schemas.microsoft.com/office/drawing/2014/main" id="{E8B39FD8-DAFF-40BA-B6C5-7BC9F263F85C}"/>
              </a:ext>
            </a:extLst>
          </p:cNvPr>
          <p:cNvSpPr/>
          <p:nvPr/>
        </p:nvSpPr>
        <p:spPr>
          <a:xfrm>
            <a:off x="1948990" y="2917326"/>
            <a:ext cx="8294020" cy="1126436"/>
          </a:xfrm>
          <a:prstGeom prst="roundRect">
            <a:avLst/>
          </a:prstGeom>
          <a:noFill/>
          <a:ln w="3810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: Yuvarlatılmış Köşeler 17">
            <a:extLst>
              <a:ext uri="{FF2B5EF4-FFF2-40B4-BE49-F238E27FC236}">
                <a16:creationId xmlns:a16="http://schemas.microsoft.com/office/drawing/2014/main" id="{B0E6EEC8-F526-4D3F-ACE4-B5940A5A33EA}"/>
              </a:ext>
            </a:extLst>
          </p:cNvPr>
          <p:cNvSpPr/>
          <p:nvPr/>
        </p:nvSpPr>
        <p:spPr>
          <a:xfrm>
            <a:off x="1948989" y="1793822"/>
            <a:ext cx="8294019" cy="101748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20">
            <a:extLst>
              <a:ext uri="{FF2B5EF4-FFF2-40B4-BE49-F238E27FC236}">
                <a16:creationId xmlns:a16="http://schemas.microsoft.com/office/drawing/2014/main" id="{E346BD9D-7EFA-45A0-9E79-2F830AD90384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5672687" y="915454"/>
            <a:ext cx="530321" cy="77188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5">
            <a:extLst>
              <a:ext uri="{FF2B5EF4-FFF2-40B4-BE49-F238E27FC236}">
                <a16:creationId xmlns:a16="http://schemas.microsoft.com/office/drawing/2014/main" id="{E319A424-9EC6-406D-9990-8DAB2E04FB43}"/>
              </a:ext>
            </a:extLst>
          </p:cNvPr>
          <p:cNvSpPr txBox="1"/>
          <p:nvPr/>
        </p:nvSpPr>
        <p:spPr>
          <a:xfrm>
            <a:off x="6203008" y="499955"/>
            <a:ext cx="4479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Çalışma firmadaki Staj Sorumlusu tarafından onaylanmalıdır.</a:t>
            </a:r>
          </a:p>
        </p:txBody>
      </p:sp>
      <p:sp>
        <p:nvSpPr>
          <p:cNvPr id="16" name="Dikdörtgen 20">
            <a:extLst>
              <a:ext uri="{FF2B5EF4-FFF2-40B4-BE49-F238E27FC236}">
                <a16:creationId xmlns:a16="http://schemas.microsoft.com/office/drawing/2014/main" id="{B3D952E3-8D4F-47F2-8254-1A80B19E020F}"/>
              </a:ext>
            </a:extLst>
          </p:cNvPr>
          <p:cNvSpPr/>
          <p:nvPr/>
        </p:nvSpPr>
        <p:spPr>
          <a:xfrm>
            <a:off x="8784395" y="4996536"/>
            <a:ext cx="3184525" cy="1155700"/>
          </a:xfrm>
          <a:prstGeom prst="rect">
            <a:avLst/>
          </a:prstGeom>
          <a:noFill/>
          <a:ln w="57150">
            <a:solidFill>
              <a:srgbClr val="1B06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*Mavi kutucuk içindeki bilgiler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Bölüm Staj Komisyonu Üyesi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tarafından doldurulacaktır.</a:t>
            </a:r>
          </a:p>
        </p:txBody>
      </p:sp>
      <p:cxnSp>
        <p:nvCxnSpPr>
          <p:cNvPr id="17" name="Düz Ok Bağlayıcısı 20">
            <a:extLst>
              <a:ext uri="{FF2B5EF4-FFF2-40B4-BE49-F238E27FC236}">
                <a16:creationId xmlns:a16="http://schemas.microsoft.com/office/drawing/2014/main" id="{E1909822-CEA3-4C62-BDC0-99D2DAA0E0C5}"/>
              </a:ext>
            </a:extLst>
          </p:cNvPr>
          <p:cNvCxnSpPr>
            <a:cxnSpLocks/>
          </p:cNvCxnSpPr>
          <p:nvPr/>
        </p:nvCxnSpPr>
        <p:spPr>
          <a:xfrm>
            <a:off x="7805530" y="4043763"/>
            <a:ext cx="1738544" cy="846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2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893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HAZIRLANMASI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0320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4.ADIM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5750341" y="689351"/>
            <a:ext cx="61982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Öğrenci yaptığı staj türü ve işletmenin özelliklerine göre (Üretim, Yönetim-İmalat Sektörü, Yönetim-Servis Sektörü) ilgili staj şablonunu kullanarak içeriğindeki soruları eksiksiz cevaplayacak ve belirtilen formları ilgili sayfalara ekleyecektir.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Üretim Stajı Şablonu için </a:t>
            </a:r>
            <a:r>
              <a:rPr lang="tr-TR" sz="2600" dirty="0">
                <a:solidFill>
                  <a:srgbClr val="0070C0"/>
                </a:solidFill>
                <a:hlinkClick r:id="rId2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>
                <a:solidFill>
                  <a:srgbClr val="0070C0"/>
                </a:solidFill>
              </a:rPr>
              <a:t>Yönetim Stajı Şablonu için </a:t>
            </a:r>
            <a:r>
              <a:rPr lang="tr-TR" sz="2600" dirty="0">
                <a:solidFill>
                  <a:srgbClr val="0070C0"/>
                </a:solidFill>
                <a:hlinkClick r:id="rId3"/>
              </a:rPr>
              <a:t>tıklayınız.</a:t>
            </a:r>
            <a:endParaRPr lang="tr-TR" sz="2600" dirty="0">
              <a:solidFill>
                <a:srgbClr val="0070C0"/>
              </a:solidFill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130800" y="954394"/>
            <a:ext cx="6195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152400" y="4466410"/>
            <a:ext cx="61982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600" dirty="0"/>
              <a:t>Staj defteri </a:t>
            </a:r>
            <a:r>
              <a:rPr lang="tr-TR" sz="2600" u="sng" dirty="0">
                <a:solidFill>
                  <a:srgbClr val="FF0000"/>
                </a:solidFill>
              </a:rPr>
              <a:t>bilgisayarda yazılmalı</a:t>
            </a:r>
            <a:r>
              <a:rPr lang="tr-TR" sz="2600" dirty="0"/>
              <a:t>, defterin tüm sayfaları (kapak ve içindekiler sayfası hariç) </a:t>
            </a:r>
            <a:r>
              <a:rPr lang="tr-TR" sz="2600" u="sng" dirty="0">
                <a:solidFill>
                  <a:srgbClr val="FF0000"/>
                </a:solidFill>
              </a:rPr>
              <a:t>Firma Staj Yetkilisi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tarafından </a:t>
            </a:r>
            <a:r>
              <a:rPr lang="tr-TR" sz="2600" u="sng" dirty="0">
                <a:solidFill>
                  <a:srgbClr val="FF0000"/>
                </a:solidFill>
              </a:rPr>
              <a:t>imzalanmalı (ıslak imza)</a:t>
            </a:r>
            <a:r>
              <a:rPr lang="tr-TR" sz="2600" dirty="0"/>
              <a:t> ve </a:t>
            </a:r>
            <a:r>
              <a:rPr lang="tr-TR" sz="2600" u="sng" dirty="0">
                <a:solidFill>
                  <a:srgbClr val="FF0000"/>
                </a:solidFill>
              </a:rPr>
              <a:t>firma kaşesi</a:t>
            </a:r>
            <a:r>
              <a:rPr lang="tr-TR" sz="2600" dirty="0">
                <a:solidFill>
                  <a:srgbClr val="FF0000"/>
                </a:solidFill>
              </a:rPr>
              <a:t> </a:t>
            </a:r>
            <a:r>
              <a:rPr lang="tr-TR" sz="2600" dirty="0"/>
              <a:t>basılmalıdır. Kişi kaşesi kabul edilmeyecektir.</a:t>
            </a:r>
          </a:p>
        </p:txBody>
      </p:sp>
      <p:cxnSp>
        <p:nvCxnSpPr>
          <p:cNvPr id="28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2123756" y="3540034"/>
            <a:ext cx="0" cy="9263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7A198629-F8FC-4F1E-B97B-01220FD9182F}"/>
              </a:ext>
            </a:extLst>
          </p:cNvPr>
          <p:cNvSpPr txBox="1"/>
          <p:nvPr/>
        </p:nvSpPr>
        <p:spPr>
          <a:xfrm>
            <a:off x="6818755" y="4279268"/>
            <a:ext cx="4947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NOT: Şablondaki formata uymayan defterler kabul edilmeyecektir.</a:t>
            </a:r>
          </a:p>
          <a:p>
            <a:pPr algn="just"/>
            <a:r>
              <a:rPr lang="tr-TR" dirty="0"/>
              <a:t>Staj sorularının cevapları direkt bu şablonların içine yazıldığında format uygun olacaktır. İçindekiler tablosu otomatik olarak oluşturulmuştur. Yapılan değişikliklerin yansıması için sağ tıklayıp </a:t>
            </a:r>
            <a:r>
              <a:rPr lang="tr-TR" u="sng" dirty="0"/>
              <a:t>alanı güncelleştir</a:t>
            </a:r>
            <a:r>
              <a:rPr lang="tr-TR" dirty="0"/>
              <a:t> yazısına tıklanmalıdır.</a:t>
            </a:r>
          </a:p>
        </p:txBody>
      </p:sp>
    </p:spTree>
    <p:extLst>
      <p:ext uri="{BB962C8B-B14F-4D97-AF65-F5344CB8AC3E}">
        <p14:creationId xmlns:p14="http://schemas.microsoft.com/office/powerpoint/2010/main" val="42338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3B0FB20-5F74-4DE9-8119-CB627EB089B8}"/>
              </a:ext>
            </a:extLst>
          </p:cNvPr>
          <p:cNvSpPr txBox="1"/>
          <p:nvPr/>
        </p:nvSpPr>
        <p:spPr>
          <a:xfrm>
            <a:off x="5390770" y="2459504"/>
            <a:ext cx="5699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Staj defteri, beyaz karton kapaklı ve siyah cilt bantlı olmalıdır.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(Kesinlikle spiral ciltli olmayacaktır.)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800" dirty="0">
                <a:highlight>
                  <a:srgbClr val="FFFF00"/>
                </a:highlight>
              </a:rPr>
              <a:t>Kapaktaki Sınıfı kısmına bitirdiğiniz sınıf yazılmalıdır.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9353F972-7F87-4F1E-8170-E455F637A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50292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690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612B757-EEE1-4812-9EB9-123E3802D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74" y="2454344"/>
            <a:ext cx="11339650" cy="2899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1772CCA-2B00-4CC4-9818-8204B489506A}"/>
              </a:ext>
            </a:extLst>
          </p:cNvPr>
          <p:cNvSpPr txBox="1"/>
          <p:nvPr/>
        </p:nvSpPr>
        <p:spPr>
          <a:xfrm>
            <a:off x="1889134" y="981230"/>
            <a:ext cx="8413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>
                <a:highlight>
                  <a:srgbClr val="FFFF00"/>
                </a:highlight>
              </a:rPr>
              <a:t>Hem dijital ortamda hem de elden teslim edilecek (bkz. 5. Adım) staj defterlerinin içeriğinin birebir aynı olduğunu gösteren, kapak sayfasından sonra bulunan beyan ıslak imzalanmalıdır.</a:t>
            </a:r>
          </a:p>
          <a:p>
            <a:pPr algn="just"/>
            <a:endParaRPr lang="tr-TR" sz="2400" dirty="0">
              <a:highlight>
                <a:srgbClr val="FFFF00"/>
              </a:highlight>
            </a:endParaRPr>
          </a:p>
        </p:txBody>
      </p:sp>
      <p:sp>
        <p:nvSpPr>
          <p:cNvPr id="4" name="Metin kutusu 7">
            <a:extLst>
              <a:ext uri="{FF2B5EF4-FFF2-40B4-BE49-F238E27FC236}">
                <a16:creationId xmlns:a16="http://schemas.microsoft.com/office/drawing/2014/main" id="{D57E8856-614A-4821-9C62-E8006274A2A9}"/>
              </a:ext>
            </a:extLst>
          </p:cNvPr>
          <p:cNvSpPr txBox="1"/>
          <p:nvPr/>
        </p:nvSpPr>
        <p:spPr>
          <a:xfrm>
            <a:off x="7682728" y="5046101"/>
            <a:ext cx="2857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>
                <a:highlight>
                  <a:srgbClr val="FFFF00"/>
                </a:highlight>
              </a:rPr>
              <a:t>ISLAK İMZA OLACAK</a:t>
            </a:r>
          </a:p>
        </p:txBody>
      </p:sp>
    </p:spTree>
    <p:extLst>
      <p:ext uri="{BB962C8B-B14F-4D97-AF65-F5344CB8AC3E}">
        <p14:creationId xmlns:p14="http://schemas.microsoft.com/office/powerpoint/2010/main" val="410024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471002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5.1 Elden Teslim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43155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539502" y="1176222"/>
            <a:ext cx="6299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defterini, güz yarıyılının başlamasını takip eden 30 gün içinde,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>
                <a:solidFill>
                  <a:srgbClr val="FF0000"/>
                </a:solidFill>
              </a:rPr>
              <a:t>Bölüm web sayfasında ilan edilen tarih aralığında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u="sng" dirty="0"/>
              <a:t>Bölüm Staj Komisyonu Üyelerine</a:t>
            </a:r>
            <a:r>
              <a:rPr lang="tr-TR" sz="2400" dirty="0"/>
              <a:t>  </a:t>
            </a:r>
            <a:r>
              <a:rPr lang="tr-TR" sz="2400" u="sng" dirty="0">
                <a:solidFill>
                  <a:srgbClr val="FF0000"/>
                </a:solidFill>
              </a:rPr>
              <a:t>imza karşılığı teslim etmelidir.</a:t>
            </a:r>
            <a:r>
              <a:rPr lang="tr-TR" sz="2400" dirty="0">
                <a:solidFill>
                  <a:srgbClr val="FF0000"/>
                </a:solidFill>
              </a:rPr>
              <a:t>  </a:t>
            </a:r>
            <a:r>
              <a:rPr lang="tr-TR" sz="2400" dirty="0"/>
              <a:t> </a:t>
            </a:r>
          </a:p>
        </p:txBody>
      </p:sp>
      <p:sp>
        <p:nvSpPr>
          <p:cNvPr id="27" name="Metin kutusu 11">
            <a:extLst>
              <a:ext uri="{FF2B5EF4-FFF2-40B4-BE49-F238E27FC236}">
                <a16:creationId xmlns:a16="http://schemas.microsoft.com/office/drawing/2014/main" id="{5DFCAEA2-D327-4904-A712-05C846AD9658}"/>
              </a:ext>
            </a:extLst>
          </p:cNvPr>
          <p:cNvSpPr txBox="1"/>
          <p:nvPr/>
        </p:nvSpPr>
        <p:spPr>
          <a:xfrm>
            <a:off x="256903" y="4867961"/>
            <a:ext cx="538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Not: Teslim etmeden önce </a:t>
            </a:r>
            <a:r>
              <a:rPr lang="tr-TR" sz="2400" u="sng" dirty="0">
                <a:solidFill>
                  <a:srgbClr val="FF0000"/>
                </a:solidFill>
              </a:rPr>
              <a:t>staj defteri,</a:t>
            </a:r>
            <a:r>
              <a:rPr lang="tr-TR" sz="2400" dirty="0"/>
              <a:t> formatta belirtilen şekilde ve onay alınmış formlar ile birlikte </a:t>
            </a:r>
            <a:r>
              <a:rPr lang="tr-TR" sz="2400" u="sng" dirty="0">
                <a:solidFill>
                  <a:srgbClr val="FF0000"/>
                </a:solidFill>
              </a:rPr>
              <a:t>ciltlenmelidir. </a:t>
            </a:r>
          </a:p>
        </p:txBody>
      </p:sp>
      <p:sp>
        <p:nvSpPr>
          <p:cNvPr id="10" name="Metin kutusu 11">
            <a:extLst>
              <a:ext uri="{FF2B5EF4-FFF2-40B4-BE49-F238E27FC236}">
                <a16:creationId xmlns:a16="http://schemas.microsoft.com/office/drawing/2014/main" id="{7FC2A53B-1FCC-41D8-BDF1-A44B3BE76ADC}"/>
              </a:ext>
            </a:extLst>
          </p:cNvPr>
          <p:cNvSpPr txBox="1"/>
          <p:nvPr/>
        </p:nvSpPr>
        <p:spPr>
          <a:xfrm>
            <a:off x="5828273" y="122703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DÖNEMİNDE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1" name="Metin kutusu 11">
            <a:extLst>
              <a:ext uri="{FF2B5EF4-FFF2-40B4-BE49-F238E27FC236}">
                <a16:creationId xmlns:a16="http://schemas.microsoft.com/office/drawing/2014/main" id="{5A4E185E-9668-4BD1-BE0B-E61B06D06EC9}"/>
              </a:ext>
            </a:extLst>
          </p:cNvPr>
          <p:cNvSpPr txBox="1"/>
          <p:nvPr/>
        </p:nvSpPr>
        <p:spPr>
          <a:xfrm>
            <a:off x="5895015" y="3545311"/>
            <a:ext cx="57219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b="1" u="sng" dirty="0"/>
              <a:t>YAZ DÖNEMİ DIŞINDA STAJ YAPAN ÖĞRENCİLER</a:t>
            </a:r>
            <a:endParaRPr lang="tr-TR" sz="2600" b="1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FFDC7950-FBE6-4A7D-AD6C-39B32A8093D1}"/>
              </a:ext>
            </a:extLst>
          </p:cNvPr>
          <p:cNvSpPr txBox="1"/>
          <p:nvPr/>
        </p:nvSpPr>
        <p:spPr>
          <a:xfrm>
            <a:off x="5895015" y="4437863"/>
            <a:ext cx="6040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Stajını tamamlayan öğrenci staj defterini stajın bitiş tarihini takip eden 30 gün içinde (Örneğin: Staj bitiş tarihi 20 Eylül ise en geç 20 Ekim’de), Bölüm Staj Komisyonu Üyelerine imza karşılığı teslim etmelidir.  </a:t>
            </a:r>
          </a:p>
        </p:txBody>
      </p:sp>
    </p:spTree>
    <p:extLst>
      <p:ext uri="{BB962C8B-B14F-4D97-AF65-F5344CB8AC3E}">
        <p14:creationId xmlns:p14="http://schemas.microsoft.com/office/powerpoint/2010/main" val="33080321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36587" y="477549"/>
            <a:ext cx="4978400" cy="3349432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STAJ DEFTERİNİN TESLİMİ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5.2 Dijital Teslim</a:t>
            </a:r>
          </a:p>
          <a:p>
            <a:pPr algn="ctr"/>
            <a:r>
              <a:rPr lang="tr-TR" sz="4400" dirty="0">
                <a:solidFill>
                  <a:schemeClr val="tx1"/>
                </a:solidFill>
                <a:highlight>
                  <a:srgbClr val="FFFF00"/>
                </a:highlight>
              </a:rPr>
              <a:t>(Pdf formatında)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-245590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5.ADIM</a:t>
            </a: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2215166" y="3874244"/>
            <a:ext cx="0" cy="6460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Metin kutusu 11">
            <a:extLst>
              <a:ext uri="{FF2B5EF4-FFF2-40B4-BE49-F238E27FC236}">
                <a16:creationId xmlns:a16="http://schemas.microsoft.com/office/drawing/2014/main" id="{679FB53A-3103-4512-A5E1-E79382DC4FAF}"/>
              </a:ext>
            </a:extLst>
          </p:cNvPr>
          <p:cNvSpPr txBox="1"/>
          <p:nvPr/>
        </p:nvSpPr>
        <p:spPr>
          <a:xfrm>
            <a:off x="136587" y="4489050"/>
            <a:ext cx="5157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Web sayfasında ilan edilen tarih aralığında staj defterinin dijital hali Sakaide açılan Staj dersinin ödevler kısmına yüklenmelidir.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291801A-4883-467D-BBC0-7102E37D6A45}"/>
              </a:ext>
            </a:extLst>
          </p:cNvPr>
          <p:cNvSpPr txBox="1"/>
          <p:nvPr/>
        </p:nvSpPr>
        <p:spPr>
          <a:xfrm>
            <a:off x="7664918" y="4331633"/>
            <a:ext cx="4458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Defterini dijital olarak teslim etmeyen öğrenciler staj sözlüsüne </a:t>
            </a:r>
            <a:r>
              <a:rPr lang="tr-TR" sz="2400" u="sng" dirty="0"/>
              <a:t>alınmayacaktır.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E13F5567-F23F-4C31-B504-AB45266376AB}"/>
              </a:ext>
            </a:extLst>
          </p:cNvPr>
          <p:cNvCxnSpPr>
            <a:cxnSpLocks/>
          </p:cNvCxnSpPr>
          <p:nvPr/>
        </p:nvCxnSpPr>
        <p:spPr>
          <a:xfrm>
            <a:off x="4804177" y="3856803"/>
            <a:ext cx="2929034" cy="94966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Metin kutusu 11">
            <a:extLst>
              <a:ext uri="{FF2B5EF4-FFF2-40B4-BE49-F238E27FC236}">
                <a16:creationId xmlns:a16="http://schemas.microsoft.com/office/drawing/2014/main" id="{CF8F4821-0748-474D-A83D-1F1B49F684C2}"/>
              </a:ext>
            </a:extLst>
          </p:cNvPr>
          <p:cNvSpPr txBox="1"/>
          <p:nvPr/>
        </p:nvSpPr>
        <p:spPr>
          <a:xfrm>
            <a:off x="5309598" y="0"/>
            <a:ext cx="67458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u="sng" dirty="0"/>
              <a:t>Elden teslim </a:t>
            </a:r>
            <a:r>
              <a:rPr lang="tr-TR" sz="2400" dirty="0"/>
              <a:t>ve </a:t>
            </a:r>
            <a:r>
              <a:rPr lang="tr-TR" sz="2400" u="sng" dirty="0"/>
              <a:t>dijital teslim </a:t>
            </a:r>
            <a:r>
              <a:rPr lang="tr-TR" sz="2400" dirty="0"/>
              <a:t>web sayfasında belirtilen </a:t>
            </a:r>
            <a:r>
              <a:rPr lang="tr-TR" sz="2400" u="sng" dirty="0"/>
              <a:t>aynı tarih aralığında birlikte</a:t>
            </a:r>
            <a:r>
              <a:rPr lang="tr-TR" sz="2400" dirty="0"/>
              <a:t> yapılmalıdır.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Dijital olarak teslim edilen staj defterleri ile elden teslim edilen staj defterlerinin içeriği </a:t>
            </a:r>
            <a:r>
              <a:rPr lang="tr-TR" sz="2400" u="sng" dirty="0"/>
              <a:t>birebir aynı olmalıdır.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Elden teslim edilen defterin içinde bulunan </a:t>
            </a:r>
            <a:r>
              <a:rPr lang="tr-TR" sz="2400" u="sng" dirty="0"/>
              <a:t>ıslak imzalı ve onaylı tüm formlar taratılmalı ve dijital deftere eklenmelidir.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Formlar haricindeki sayfaların taratılmasına </a:t>
            </a:r>
            <a:r>
              <a:rPr lang="tr-TR" sz="2400" u="sng" dirty="0"/>
              <a:t>gerek yoktur.</a:t>
            </a:r>
          </a:p>
          <a:p>
            <a:endParaRPr lang="tr-TR" sz="2400" u="sng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071CB92E-A8B7-4FD4-BC21-E6165844B45C}"/>
              </a:ext>
            </a:extLst>
          </p:cNvPr>
          <p:cNvSpPr/>
          <p:nvPr/>
        </p:nvSpPr>
        <p:spPr>
          <a:xfrm>
            <a:off x="172694" y="542127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000" dirty="0"/>
              <a:t>Yükleyeceğiniz dosyanın ismi:</a:t>
            </a:r>
          </a:p>
          <a:p>
            <a:pPr algn="just"/>
            <a:r>
              <a:rPr lang="tr-TR" sz="2000" dirty="0"/>
              <a:t>Üretim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U_2024_OGRNO</a:t>
            </a:r>
          </a:p>
          <a:p>
            <a:pPr algn="just"/>
            <a:r>
              <a:rPr lang="tr-TR" sz="2000" dirty="0"/>
              <a:t>Yönetim Stajı için </a:t>
            </a:r>
            <a:r>
              <a:rPr lang="tr-TR" sz="2000" dirty="0">
                <a:sym typeface="Wingdings" panose="05000000000000000000" pitchFamily="2" charset="2"/>
              </a:rPr>
              <a:t> </a:t>
            </a:r>
            <a:r>
              <a:rPr lang="tr-TR" sz="2000" dirty="0"/>
              <a:t>Y_2024_OGRNO</a:t>
            </a:r>
          </a:p>
          <a:p>
            <a:pPr algn="just"/>
            <a:r>
              <a:rPr lang="tr-TR" sz="2000" dirty="0"/>
              <a:t>şeklinde olmalıdır.</a:t>
            </a:r>
          </a:p>
        </p:txBody>
      </p:sp>
      <p:cxnSp>
        <p:nvCxnSpPr>
          <p:cNvPr id="16" name="Düz Ok Bağlayıcısı 15">
            <a:extLst>
              <a:ext uri="{FF2B5EF4-FFF2-40B4-BE49-F238E27FC236}">
                <a16:creationId xmlns:a16="http://schemas.microsoft.com/office/drawing/2014/main" id="{F0946ED6-8548-4375-8CB6-52E424D53101}"/>
              </a:ext>
            </a:extLst>
          </p:cNvPr>
          <p:cNvCxnSpPr>
            <a:cxnSpLocks/>
          </p:cNvCxnSpPr>
          <p:nvPr/>
        </p:nvCxnSpPr>
        <p:spPr>
          <a:xfrm>
            <a:off x="4804177" y="6082989"/>
            <a:ext cx="75031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36FBA3D7-D16F-4697-A789-1FB4B110A1B8}"/>
              </a:ext>
            </a:extLst>
          </p:cNvPr>
          <p:cNvSpPr txBox="1"/>
          <p:nvPr/>
        </p:nvSpPr>
        <p:spPr>
          <a:xfrm>
            <a:off x="5554488" y="5882934"/>
            <a:ext cx="5784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>
                <a:solidFill>
                  <a:srgbClr val="FF0000"/>
                </a:solidFill>
              </a:rPr>
              <a:t>Stajı gerçekleştirdiğiniz yıl yazılmalıdır.</a:t>
            </a:r>
          </a:p>
        </p:txBody>
      </p:sp>
    </p:spTree>
    <p:extLst>
      <p:ext uri="{BB962C8B-B14F-4D97-AF65-F5344CB8AC3E}">
        <p14:creationId xmlns:p14="http://schemas.microsoft.com/office/powerpoint/2010/main" val="393702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9" grpId="0"/>
      <p:bldP spid="2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205956"/>
            <a:ext cx="4644887" cy="2550307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>
                <a:solidFill>
                  <a:schemeClr val="tx1"/>
                </a:solidFill>
              </a:rPr>
              <a:t>STAJIN DEĞERLENDİRİLMESİ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-265047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6.ADIM</a:t>
            </a:r>
          </a:p>
        </p:txBody>
      </p:sp>
      <p:sp>
        <p:nvSpPr>
          <p:cNvPr id="2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5995004" y="226139"/>
            <a:ext cx="58660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STAJ DEFTERİNİ TESLİM EDEN ÖĞRENCİ </a:t>
            </a:r>
          </a:p>
        </p:txBody>
      </p:sp>
      <p:sp>
        <p:nvSpPr>
          <p:cNvPr id="12" name="Metin kutusu 5">
            <a:extLst>
              <a:ext uri="{FF2B5EF4-FFF2-40B4-BE49-F238E27FC236}">
                <a16:creationId xmlns:a16="http://schemas.microsoft.com/office/drawing/2014/main" id="{65AAD96F-F457-432F-ABF7-3067893B0514}"/>
              </a:ext>
            </a:extLst>
          </p:cNvPr>
          <p:cNvSpPr txBox="1"/>
          <p:nvPr/>
        </p:nvSpPr>
        <p:spPr>
          <a:xfrm>
            <a:off x="6311963" y="684702"/>
            <a:ext cx="5232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600" dirty="0"/>
              <a:t>Bölümümüz web sayfasında </a:t>
            </a:r>
          </a:p>
          <a:p>
            <a:pPr algn="ctr"/>
            <a:r>
              <a:rPr lang="tr-TR" sz="2600" dirty="0">
                <a:solidFill>
                  <a:srgbClr val="FF0000"/>
                </a:solidFill>
              </a:rPr>
              <a:t>staj sözlü duyurularını takip eder.</a:t>
            </a:r>
          </a:p>
        </p:txBody>
      </p:sp>
      <p:cxnSp>
        <p:nvCxnSpPr>
          <p:cNvPr id="17" name="Düz Ok Bağlayıcısı 6">
            <a:extLst>
              <a:ext uri="{FF2B5EF4-FFF2-40B4-BE49-F238E27FC236}">
                <a16:creationId xmlns:a16="http://schemas.microsoft.com/office/drawing/2014/main" id="{1526E07D-AF38-49A2-9742-FBD0EFB36C3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4797287" y="1481110"/>
            <a:ext cx="1737266" cy="77269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etin kutusu 5">
            <a:extLst>
              <a:ext uri="{FF2B5EF4-FFF2-40B4-BE49-F238E27FC236}">
                <a16:creationId xmlns:a16="http://schemas.microsoft.com/office/drawing/2014/main" id="{C04986F7-4EE7-43E5-9711-4DC49B9B20C9}"/>
              </a:ext>
            </a:extLst>
          </p:cNvPr>
          <p:cNvSpPr txBox="1"/>
          <p:nvPr/>
        </p:nvSpPr>
        <p:spPr>
          <a:xfrm>
            <a:off x="6534553" y="1719370"/>
            <a:ext cx="5652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Bölümümüz </a:t>
            </a:r>
            <a:r>
              <a:rPr lang="tr-TR" sz="2600" u="sng" dirty="0"/>
              <a:t>web sayfasında belirtilen tarihte ve belirtilen Staj Komisyonu Üyesi tarafından yapılacak olan staj sözlüsüne katılır</a:t>
            </a:r>
            <a:r>
              <a:rPr lang="tr-TR" sz="26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tr-TR" sz="26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600" dirty="0"/>
              <a:t>Eğer sözlü sırasında mevcut deftere bir düzeltme verilirse, öğrenci verilen süre içinde </a:t>
            </a:r>
            <a:r>
              <a:rPr lang="tr-TR" sz="2600" dirty="0">
                <a:solidFill>
                  <a:srgbClr val="FF0000"/>
                </a:solidFill>
              </a:rPr>
              <a:t>gerekli düzeltmeleri yapar </a:t>
            </a:r>
            <a:r>
              <a:rPr lang="tr-TR" sz="2600" dirty="0"/>
              <a:t>ve çıktısını elden teslim eder. Ayrıca, defterinin </a:t>
            </a:r>
            <a:r>
              <a:rPr lang="tr-TR" sz="2600" dirty="0">
                <a:solidFill>
                  <a:srgbClr val="FF0000"/>
                </a:solidFill>
              </a:rPr>
              <a:t>güncel halini  dijital formatta </a:t>
            </a:r>
            <a:r>
              <a:rPr lang="tr-TR" sz="2600" dirty="0" err="1">
                <a:solidFill>
                  <a:srgbClr val="FF0000"/>
                </a:solidFill>
              </a:rPr>
              <a:t>sakai</a:t>
            </a:r>
            <a:r>
              <a:rPr lang="tr-TR" sz="2600" dirty="0">
                <a:solidFill>
                  <a:srgbClr val="FF0000"/>
                </a:solidFill>
              </a:rPr>
              <a:t> ödevler kısmına yeniden yükler.</a:t>
            </a:r>
          </a:p>
        </p:txBody>
      </p:sp>
      <p:cxnSp>
        <p:nvCxnSpPr>
          <p:cNvPr id="23" name="Düz Ok Bağlayıcısı 20">
            <a:extLst>
              <a:ext uri="{FF2B5EF4-FFF2-40B4-BE49-F238E27FC236}">
                <a16:creationId xmlns:a16="http://schemas.microsoft.com/office/drawing/2014/main" id="{665754A2-4330-48C3-97FB-67E97AF2EF2A}"/>
              </a:ext>
            </a:extLst>
          </p:cNvPr>
          <p:cNvCxnSpPr>
            <a:cxnSpLocks/>
          </p:cNvCxnSpPr>
          <p:nvPr/>
        </p:nvCxnSpPr>
        <p:spPr>
          <a:xfrm>
            <a:off x="2487666" y="2873829"/>
            <a:ext cx="0" cy="1058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BB6109C3-8D61-4177-A319-22A80353A405}"/>
              </a:ext>
            </a:extLst>
          </p:cNvPr>
          <p:cNvSpPr txBox="1"/>
          <p:nvPr/>
        </p:nvSpPr>
        <p:spPr>
          <a:xfrm>
            <a:off x="335280" y="4049486"/>
            <a:ext cx="48114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Staj</a:t>
            </a:r>
            <a:r>
              <a:rPr lang="en-US" sz="2400" dirty="0"/>
              <a:t> </a:t>
            </a:r>
            <a:r>
              <a:rPr lang="en-US" sz="2400" dirty="0" err="1"/>
              <a:t>sözlüsünü</a:t>
            </a:r>
            <a:r>
              <a:rPr lang="en-US" sz="2400" dirty="0"/>
              <a:t> </a:t>
            </a:r>
            <a:r>
              <a:rPr lang="en-US" sz="2400" dirty="0" err="1"/>
              <a:t>başar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ile</a:t>
            </a:r>
            <a:r>
              <a:rPr lang="en-US" sz="2400" dirty="0"/>
              <a:t> </a:t>
            </a:r>
            <a:r>
              <a:rPr lang="en-US" sz="2400" dirty="0" err="1"/>
              <a:t>tamamlayan</a:t>
            </a:r>
            <a:r>
              <a:rPr lang="tr-TR" sz="2400" dirty="0"/>
              <a:t> </a:t>
            </a:r>
            <a:r>
              <a:rPr lang="en-US" sz="2400" dirty="0" err="1"/>
              <a:t>öğrencinin</a:t>
            </a:r>
            <a:r>
              <a:rPr lang="en-US" sz="2400" dirty="0"/>
              <a:t> </a:t>
            </a:r>
            <a:r>
              <a:rPr lang="en-US" sz="2400" dirty="0" err="1"/>
              <a:t>stajlar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</a:t>
            </a:r>
            <a:r>
              <a:rPr lang="en-US" sz="2400" dirty="0"/>
              <a:t> </a:t>
            </a:r>
            <a:r>
              <a:rPr lang="en-US" sz="2400" dirty="0" err="1"/>
              <a:t>tamamlamas</a:t>
            </a:r>
            <a:r>
              <a:rPr lang="tr-TR" sz="2400" dirty="0"/>
              <a:t>ı</a:t>
            </a:r>
            <a:r>
              <a:rPr lang="en-US" sz="2400" dirty="0"/>
              <a:t>n</a:t>
            </a:r>
            <a:r>
              <a:rPr lang="tr-TR" sz="2400" dirty="0"/>
              <a:t>ı </a:t>
            </a:r>
            <a:r>
              <a:rPr lang="en-US" sz="2400" dirty="0" err="1"/>
              <a:t>takip</a:t>
            </a:r>
            <a:r>
              <a:rPr lang="en-US" sz="2400" dirty="0"/>
              <a:t> </a:t>
            </a:r>
            <a:r>
              <a:rPr lang="en-US" sz="2400" dirty="0" err="1"/>
              <a:t>eden</a:t>
            </a:r>
            <a:r>
              <a:rPr lang="en-US" sz="2400" dirty="0"/>
              <a:t> </a:t>
            </a:r>
            <a:r>
              <a:rPr lang="tr-TR" sz="2400" dirty="0"/>
              <a:t>süreçte: </a:t>
            </a: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Stajlar</a:t>
            </a:r>
            <a:r>
              <a:rPr lang="tr-TR" sz="2400" dirty="0">
                <a:solidFill>
                  <a:srgbClr val="FF0000"/>
                </a:solidFill>
              </a:rPr>
              <a:t>ı</a:t>
            </a:r>
            <a:r>
              <a:rPr lang="en-US" sz="2400" dirty="0" err="1">
                <a:solidFill>
                  <a:srgbClr val="FF0000"/>
                </a:solidFill>
              </a:rPr>
              <a:t>na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ilişkin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bilgiler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(BAŞARILI‐BAŞARISIZ‐RED) </a:t>
            </a:r>
            <a:endParaRPr lang="tr-TR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</a:rPr>
              <a:t>transkriptinde</a:t>
            </a:r>
            <a:r>
              <a:rPr lang="en-US" sz="2400" dirty="0">
                <a:solidFill>
                  <a:srgbClr val="FF0000"/>
                </a:solidFill>
              </a:rPr>
              <a:t> </a:t>
            </a:r>
            <a:r>
              <a:rPr lang="en-US" sz="2400" dirty="0" err="1">
                <a:solidFill>
                  <a:srgbClr val="FF0000"/>
                </a:solidFill>
              </a:rPr>
              <a:t>görünecektir</a:t>
            </a:r>
            <a:r>
              <a:rPr lang="en-US" sz="2400" dirty="0">
                <a:solidFill>
                  <a:srgbClr val="FF0000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2177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836384BB-6BA9-40CC-8FAA-266D6814D953}"/>
              </a:ext>
            </a:extLst>
          </p:cNvPr>
          <p:cNvSpPr/>
          <p:nvPr/>
        </p:nvSpPr>
        <p:spPr>
          <a:xfrm>
            <a:off x="899160" y="444137"/>
            <a:ext cx="1019120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Üretim Stajının amacı imalat sektöründe faaliyet gösteren işletmelerin yerinde tanınması, ve derslerde anlatılan teorik bilgi ve yöntemlerin işletmelerdeki uygulamalarının tecrübe edilmesidir. </a:t>
            </a:r>
            <a:br>
              <a:rPr lang="tr-TR" sz="2800" dirty="0"/>
            </a:b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Yönetim Stajının amacı işletmelerin yönetim ve örgütlenme biçimlerini tanıma ve Endüstri Mühendislerinin görev alabileceği temel alanları öğrenme ve teorikte öğrenilen çözüm teknikleriyle pratikteki sorunlara çözüm bulabilmedir.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Bu sunum Dokuz Eylül Üniversitesi Endüstri Mühendisliği Bölümü öğrencilerinin staj süreci hakkında bilgilendirilmesi için hazırlanmıştır.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sz="2800" dirty="0"/>
              <a:t>Dikkat! Bazı bölümlerde ilgili belgelere ulaşılabilmesi için köprü bağlantıları bulunmaktadır.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4553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784721B-AD38-48F3-B607-51F51A07A4DF}"/>
              </a:ext>
            </a:extLst>
          </p:cNvPr>
          <p:cNvSpPr txBox="1"/>
          <p:nvPr/>
        </p:nvSpPr>
        <p:spPr>
          <a:xfrm>
            <a:off x="4559300" y="457200"/>
            <a:ext cx="307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dirty="0"/>
              <a:t>STAJ TÜRÜ</a:t>
            </a:r>
          </a:p>
        </p:txBody>
      </p: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B94216C-9A4D-4E80-BFB6-90622F0DF73C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32258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>
            <a:extLst>
              <a:ext uri="{FF2B5EF4-FFF2-40B4-BE49-F238E27FC236}">
                <a16:creationId xmlns:a16="http://schemas.microsoft.com/office/drawing/2014/main" id="{477A004F-1BB2-4CF5-BA03-35368834F15B}"/>
              </a:ext>
            </a:extLst>
          </p:cNvPr>
          <p:cNvCxnSpPr>
            <a:cxnSpLocks/>
            <a:stCxn id="5" idx="2"/>
          </p:cNvCxnSpPr>
          <p:nvPr/>
        </p:nvCxnSpPr>
        <p:spPr>
          <a:xfrm>
            <a:off x="6096000" y="1288197"/>
            <a:ext cx="2870200" cy="7438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ikdörtgen: Yuvarlatılmış Köşeler 14">
            <a:extLst>
              <a:ext uri="{FF2B5EF4-FFF2-40B4-BE49-F238E27FC236}">
                <a16:creationId xmlns:a16="http://schemas.microsoft.com/office/drawing/2014/main" id="{E4C4B891-91E7-4F51-9849-492DAC2F54B8}"/>
              </a:ext>
            </a:extLst>
          </p:cNvPr>
          <p:cNvSpPr/>
          <p:nvPr/>
        </p:nvSpPr>
        <p:spPr>
          <a:xfrm>
            <a:off x="342900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>
                <a:solidFill>
                  <a:schemeClr val="tx1"/>
                </a:solidFill>
              </a:rPr>
              <a:t>ÜRETİM STAJI</a:t>
            </a:r>
          </a:p>
          <a:p>
            <a:pPr algn="ctr"/>
            <a:r>
              <a:rPr lang="tr-TR" sz="2800" dirty="0"/>
              <a:t>Üretim Stajı yapabilmek için en az </a:t>
            </a:r>
            <a:r>
              <a:rPr lang="tr-TR" sz="2800" u="sng" dirty="0"/>
              <a:t>2. sınıf 2. yarıyılını </a:t>
            </a:r>
            <a:r>
              <a:rPr lang="tr-TR" sz="2800" dirty="0"/>
              <a:t>ve </a:t>
            </a:r>
            <a:r>
              <a:rPr lang="tr-TR" sz="2800" u="sng" dirty="0"/>
              <a:t>Atölye Eğitimi</a:t>
            </a:r>
            <a:r>
              <a:rPr lang="tr-TR" sz="2800" dirty="0"/>
              <a:t> dersini başarıyla </a:t>
            </a:r>
            <a:r>
              <a:rPr lang="tr-TR" sz="2800" u="sng" dirty="0"/>
              <a:t>tamamlamış olmak </a:t>
            </a:r>
            <a:r>
              <a:rPr lang="tr-TR" sz="2800" dirty="0"/>
              <a:t>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endParaRPr lang="tr-TR" sz="28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4 HAFTA 20 İŞ GÜNÜ</a:t>
            </a:r>
          </a:p>
        </p:txBody>
      </p:sp>
      <p:sp>
        <p:nvSpPr>
          <p:cNvPr id="16" name="Dikdörtgen: Yuvarlatılmış Köşeler 15">
            <a:extLst>
              <a:ext uri="{FF2B5EF4-FFF2-40B4-BE49-F238E27FC236}">
                <a16:creationId xmlns:a16="http://schemas.microsoft.com/office/drawing/2014/main" id="{FE6D797E-A1F0-4DC9-A945-2851E0B3F91E}"/>
              </a:ext>
            </a:extLst>
          </p:cNvPr>
          <p:cNvSpPr/>
          <p:nvPr/>
        </p:nvSpPr>
        <p:spPr>
          <a:xfrm>
            <a:off x="6908802" y="2273300"/>
            <a:ext cx="4940300" cy="44958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800" dirty="0">
              <a:solidFill>
                <a:schemeClr val="tx1"/>
              </a:solidFill>
            </a:endParaRPr>
          </a:p>
          <a:p>
            <a:pPr algn="ctr"/>
            <a:r>
              <a:rPr lang="tr-TR" sz="4800" dirty="0">
                <a:solidFill>
                  <a:schemeClr val="tx1"/>
                </a:solidFill>
              </a:rPr>
              <a:t>YÖNETİM STAJI</a:t>
            </a:r>
          </a:p>
          <a:p>
            <a:pPr algn="ctr"/>
            <a:r>
              <a:rPr lang="tr-TR" sz="2800" dirty="0"/>
              <a:t>Yönetim Stajı yapabilmek için en az </a:t>
            </a:r>
            <a:r>
              <a:rPr lang="tr-TR" sz="2800" u="sng" dirty="0"/>
              <a:t>3. sınıf 2. yarıyılını </a:t>
            </a:r>
            <a:r>
              <a:rPr lang="tr-TR" sz="2800" dirty="0"/>
              <a:t>ve</a:t>
            </a:r>
            <a:r>
              <a:rPr lang="tr-TR" sz="2800" u="sng" dirty="0"/>
              <a:t> Üretim Stajını </a:t>
            </a:r>
            <a:r>
              <a:rPr lang="tr-TR" sz="2800" dirty="0"/>
              <a:t>başarıyla</a:t>
            </a:r>
            <a:r>
              <a:rPr lang="tr-TR" sz="2800" u="sng" dirty="0"/>
              <a:t> tamamlamış olmak </a:t>
            </a:r>
            <a:r>
              <a:rPr lang="tr-TR" sz="2800" dirty="0"/>
              <a:t>gerekir.</a:t>
            </a:r>
          </a:p>
          <a:p>
            <a:pPr algn="ctr"/>
            <a:r>
              <a:rPr lang="tr-TR" sz="2000" dirty="0"/>
              <a:t>(Alttan ders alan öğrenciler de yapabilir.)</a:t>
            </a:r>
          </a:p>
          <a:p>
            <a:pPr algn="ctr"/>
            <a:r>
              <a:rPr lang="tr-TR" sz="2800" dirty="0"/>
              <a:t> </a:t>
            </a:r>
          </a:p>
          <a:p>
            <a:pPr algn="ctr"/>
            <a:r>
              <a:rPr lang="tr-TR" sz="2800" dirty="0">
                <a:solidFill>
                  <a:srgbClr val="FF0000"/>
                </a:solidFill>
              </a:rPr>
              <a:t>6 HAFTA 30 İŞ GÜNÜ</a:t>
            </a:r>
          </a:p>
          <a:p>
            <a:pPr algn="ctr"/>
            <a:endParaRPr lang="tr-TR" sz="2800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430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BB59B3-B183-4A5E-9DFA-9650DC38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251" y="19277"/>
            <a:ext cx="10515600" cy="1325563"/>
          </a:xfrm>
        </p:spPr>
        <p:txBody>
          <a:bodyPr/>
          <a:lstStyle/>
          <a:p>
            <a:r>
              <a:rPr lang="tr-TR" sz="4800" dirty="0">
                <a:latin typeface="+mn-lt"/>
                <a:ea typeface="+mn-ea"/>
                <a:cs typeface="+mn-cs"/>
              </a:rPr>
              <a:t>SUNUM AKIŞI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AC1F2A-26FA-4845-9A66-9C8F8B301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2" y="1417003"/>
            <a:ext cx="10515600" cy="4909867"/>
          </a:xfrm>
        </p:spPr>
        <p:txBody>
          <a:bodyPr>
            <a:normAutofit lnSpcReduction="10000"/>
          </a:bodyPr>
          <a:lstStyle/>
          <a:p>
            <a:r>
              <a:rPr lang="tr-TR" dirty="0"/>
              <a:t>Staj Öncesi Yapılması Gerekenler</a:t>
            </a:r>
          </a:p>
          <a:p>
            <a:pPr marL="457200" lvl="1" indent="0">
              <a:buNone/>
            </a:pPr>
            <a:r>
              <a:rPr lang="tr-TR" sz="2800" dirty="0"/>
              <a:t>1. Adım Staj Yerinin Belirlenmesi</a:t>
            </a:r>
          </a:p>
          <a:p>
            <a:pPr marL="457200" lvl="1" indent="0">
              <a:buNone/>
            </a:pPr>
            <a:r>
              <a:rPr lang="tr-TR" sz="2800" dirty="0"/>
              <a:t>2. Adım Staj Başlama Kabul Formunun Doldurulması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Sırasında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3. Adım Staj Formlarının Hazırlanması</a:t>
            </a:r>
          </a:p>
          <a:p>
            <a:pPr marL="457200" lvl="1" indent="0">
              <a:buNone/>
            </a:pPr>
            <a:r>
              <a:rPr lang="tr-TR" sz="2800" dirty="0"/>
              <a:t>4. Adım Staj Defterinin Hazırlanması</a:t>
            </a:r>
          </a:p>
          <a:p>
            <a:pPr>
              <a:lnSpc>
                <a:spcPct val="100000"/>
              </a:lnSpc>
            </a:pPr>
            <a:endParaRPr lang="tr-TR" dirty="0"/>
          </a:p>
          <a:p>
            <a:r>
              <a:rPr lang="tr-TR" dirty="0"/>
              <a:t>Staj Sonrasında Yapılması Gerekenler</a:t>
            </a:r>
          </a:p>
          <a:p>
            <a:pPr marL="457200" lvl="1" indent="0">
              <a:buNone/>
            </a:pPr>
            <a:r>
              <a:rPr lang="tr-TR" sz="2800" dirty="0"/>
              <a:t>5. Adım Staj Defterinin Teslimi</a:t>
            </a:r>
          </a:p>
          <a:p>
            <a:pPr marL="457200" lvl="1" indent="0">
              <a:buNone/>
            </a:pPr>
            <a:r>
              <a:rPr lang="tr-TR" sz="2800" dirty="0"/>
              <a:t>6. Adım Stajın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338576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: Yuvarlatılmış Köşeler 3">
            <a:extLst>
              <a:ext uri="{FF2B5EF4-FFF2-40B4-BE49-F238E27FC236}">
                <a16:creationId xmlns:a16="http://schemas.microsoft.com/office/drawing/2014/main" id="{D8B083A4-3DC6-4CBF-A1E5-7C7818605984}"/>
              </a:ext>
            </a:extLst>
          </p:cNvPr>
          <p:cNvSpPr/>
          <p:nvPr/>
        </p:nvSpPr>
        <p:spPr>
          <a:xfrm>
            <a:off x="190499" y="177800"/>
            <a:ext cx="3754483" cy="255270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YERİNİN BELİRLENMESİ</a:t>
            </a:r>
          </a:p>
        </p:txBody>
      </p:sp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62AFE236-45EA-467E-942B-1EF844F96C76}"/>
              </a:ext>
            </a:extLst>
          </p:cNvPr>
          <p:cNvCxnSpPr>
            <a:cxnSpLocks/>
          </p:cNvCxnSpPr>
          <p:nvPr/>
        </p:nvCxnSpPr>
        <p:spPr>
          <a:xfrm>
            <a:off x="4023359" y="1101636"/>
            <a:ext cx="239014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>
            <a:extLst>
              <a:ext uri="{FF2B5EF4-FFF2-40B4-BE49-F238E27FC236}">
                <a16:creationId xmlns:a16="http://schemas.microsoft.com/office/drawing/2014/main" id="{5961EDBF-9CBD-4AB0-A30A-56BD3D428978}"/>
              </a:ext>
            </a:extLst>
          </p:cNvPr>
          <p:cNvSpPr txBox="1"/>
          <p:nvPr/>
        </p:nvSpPr>
        <p:spPr>
          <a:xfrm>
            <a:off x="6413500" y="282607"/>
            <a:ext cx="5588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>
                <a:solidFill>
                  <a:srgbClr val="0070C0"/>
                </a:solidFill>
              </a:rPr>
              <a:t>Bölüm staj uygulama esaslarında </a:t>
            </a:r>
            <a:r>
              <a:rPr lang="tr-TR" sz="2800" dirty="0"/>
              <a:t>staj yapılan işletme ile ilgili belirtilen nitelikler: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ve Yönetim Stajı yapılacak firmada en az 1 Endüstri Mühendisi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Üretim Stajı yapılacak olan firmada en az 50, Yönetim Stajı yapılacak olan firmada en az 10 çalışan bulunmalıdır.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200" dirty="0">
                <a:solidFill>
                  <a:srgbClr val="FF0000"/>
                </a:solidFill>
              </a:rPr>
              <a:t>Staj yapacağınız firma staj defterinde belirtilen tüm sorulara cevap verebileceğiniz nitelikte olmalıdır. 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289E1ABD-C337-416F-81B9-7C204FE350B0}"/>
              </a:ext>
            </a:extLst>
          </p:cNvPr>
          <p:cNvSpPr txBox="1"/>
          <p:nvPr/>
        </p:nvSpPr>
        <p:spPr>
          <a:xfrm>
            <a:off x="6750050" y="4419769"/>
            <a:ext cx="497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u="sng" dirty="0"/>
              <a:t>Staj yeri </a:t>
            </a:r>
            <a:r>
              <a:rPr lang="tr-TR" sz="2800" dirty="0"/>
              <a:t>öğrenci tarafından araştırılmalı ve </a:t>
            </a:r>
            <a:r>
              <a:rPr lang="tr-TR" sz="2800" u="sng" dirty="0"/>
              <a:t>belirtilen niteliklere uygun olmalıdır. </a:t>
            </a:r>
            <a:endParaRPr lang="tr-TR" u="sng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8F93784-B8F6-4293-BDAA-A31CF0041E54}"/>
              </a:ext>
            </a:extLst>
          </p:cNvPr>
          <p:cNvSpPr txBox="1"/>
          <p:nvPr/>
        </p:nvSpPr>
        <p:spPr>
          <a:xfrm>
            <a:off x="177437" y="4336963"/>
            <a:ext cx="622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Firma tarafından </a:t>
            </a:r>
            <a:r>
              <a:rPr lang="tr-TR" sz="2800" b="1" dirty="0"/>
              <a:t>staj zorunluluk belgesi*</a:t>
            </a:r>
            <a:r>
              <a:rPr lang="tr-TR" sz="2800" dirty="0"/>
              <a:t> istenirse, öğrenci belgeyi </a:t>
            </a:r>
            <a:r>
              <a:rPr lang="tr-TR" sz="2800" u="sng" dirty="0"/>
              <a:t>Bölüm Sekreterliği’nden</a:t>
            </a:r>
            <a:r>
              <a:rPr lang="tr-TR" sz="2800" dirty="0"/>
              <a:t> talep edebilir.</a:t>
            </a:r>
          </a:p>
        </p:txBody>
      </p:sp>
      <p:cxnSp>
        <p:nvCxnSpPr>
          <p:cNvPr id="13" name="Düz Ok Bağlayıcısı 12">
            <a:extLst>
              <a:ext uri="{FF2B5EF4-FFF2-40B4-BE49-F238E27FC236}">
                <a16:creationId xmlns:a16="http://schemas.microsoft.com/office/drawing/2014/main" id="{060223D7-55BD-4AEF-852A-8B07C44A5CB8}"/>
              </a:ext>
            </a:extLst>
          </p:cNvPr>
          <p:cNvCxnSpPr>
            <a:cxnSpLocks/>
          </p:cNvCxnSpPr>
          <p:nvPr/>
        </p:nvCxnSpPr>
        <p:spPr>
          <a:xfrm>
            <a:off x="3821847" y="2715331"/>
            <a:ext cx="3201253" cy="191452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43824B3-230B-4D7E-A5E8-FF39F9C3986E}"/>
              </a:ext>
            </a:extLst>
          </p:cNvPr>
          <p:cNvCxnSpPr>
            <a:cxnSpLocks/>
          </p:cNvCxnSpPr>
          <p:nvPr/>
        </p:nvCxnSpPr>
        <p:spPr>
          <a:xfrm>
            <a:off x="1933303" y="2811294"/>
            <a:ext cx="862148" cy="16084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Metin kutusu 27">
            <a:extLst>
              <a:ext uri="{FF2B5EF4-FFF2-40B4-BE49-F238E27FC236}">
                <a16:creationId xmlns:a16="http://schemas.microsoft.com/office/drawing/2014/main" id="{40331984-419B-4ABD-A330-26EF48776445}"/>
              </a:ext>
            </a:extLst>
          </p:cNvPr>
          <p:cNvSpPr txBox="1"/>
          <p:nvPr/>
        </p:nvSpPr>
        <p:spPr>
          <a:xfrm>
            <a:off x="190499" y="5910549"/>
            <a:ext cx="6209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/>
              <a:t>*Stajın zorunlu olduğunu, staj süresini ve bu süre zarfında sigortasının üniversitemiz tarafından karşılanacağını beyan ve taahhüt eder.</a:t>
            </a:r>
          </a:p>
        </p:txBody>
      </p:sp>
      <p:sp>
        <p:nvSpPr>
          <p:cNvPr id="3" name="Unvan 2">
            <a:extLst>
              <a:ext uri="{FF2B5EF4-FFF2-40B4-BE49-F238E27FC236}">
                <a16:creationId xmlns:a16="http://schemas.microsoft.com/office/drawing/2014/main" id="{63635BE5-C936-4736-8794-333EAF28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90" y="17419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1.ADIM</a:t>
            </a:r>
          </a:p>
        </p:txBody>
      </p:sp>
    </p:spTree>
    <p:extLst>
      <p:ext uri="{BB962C8B-B14F-4D97-AF65-F5344CB8AC3E}">
        <p14:creationId xmlns:p14="http://schemas.microsoft.com/office/powerpoint/2010/main" val="7630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: Yuvarlatılmış Köşeler 4">
            <a:extLst>
              <a:ext uri="{FF2B5EF4-FFF2-40B4-BE49-F238E27FC236}">
                <a16:creationId xmlns:a16="http://schemas.microsoft.com/office/drawing/2014/main" id="{6C226AAD-7D6F-48A9-9445-7E2DCB0A1153}"/>
              </a:ext>
            </a:extLst>
          </p:cNvPr>
          <p:cNvSpPr/>
          <p:nvPr/>
        </p:nvSpPr>
        <p:spPr>
          <a:xfrm>
            <a:off x="152400" y="139700"/>
            <a:ext cx="4978400" cy="3233270"/>
          </a:xfrm>
          <a:prstGeom prst="roundRect">
            <a:avLst/>
          </a:prstGeom>
          <a:solidFill>
            <a:srgbClr val="82B0FA"/>
          </a:solidFill>
          <a:ln>
            <a:solidFill>
              <a:srgbClr val="82B0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4000" dirty="0">
              <a:solidFill>
                <a:schemeClr val="tx1"/>
              </a:solidFill>
            </a:endParaRPr>
          </a:p>
          <a:p>
            <a:pPr algn="ctr"/>
            <a:r>
              <a:rPr lang="tr-TR" sz="4000" dirty="0">
                <a:solidFill>
                  <a:schemeClr val="tx1"/>
                </a:solidFill>
              </a:rPr>
              <a:t>STAJ BAŞLAMA VE KABUL FORMUNUN DOLDURULMASI</a:t>
            </a:r>
          </a:p>
        </p:txBody>
      </p:sp>
      <p:sp>
        <p:nvSpPr>
          <p:cNvPr id="4" name="Unvan 2">
            <a:extLst>
              <a:ext uri="{FF2B5EF4-FFF2-40B4-BE49-F238E27FC236}">
                <a16:creationId xmlns:a16="http://schemas.microsoft.com/office/drawing/2014/main" id="{DE107D52-F66A-42F7-B685-E9CA1FD6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50" y="12648"/>
            <a:ext cx="2273300" cy="1325563"/>
          </a:xfrm>
        </p:spPr>
        <p:txBody>
          <a:bodyPr/>
          <a:lstStyle/>
          <a:p>
            <a:pPr algn="ctr"/>
            <a:r>
              <a:rPr lang="tr-TR" dirty="0">
                <a:highlight>
                  <a:srgbClr val="FFFF00"/>
                </a:highlight>
              </a:rPr>
              <a:t>2.ADIM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9FA8B9CD-7C85-4771-8C7B-67556A56619C}"/>
              </a:ext>
            </a:extLst>
          </p:cNvPr>
          <p:cNvSpPr txBox="1"/>
          <p:nvPr/>
        </p:nvSpPr>
        <p:spPr>
          <a:xfrm>
            <a:off x="7188200" y="255507"/>
            <a:ext cx="44378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Öğrenci bölüm web sayfasında ilan edilen tarihleri dikkate alarak, staj yapacağı firmayı ve tarih aralığını kesinleştirir.</a:t>
            </a:r>
          </a:p>
          <a:p>
            <a:pPr algn="ctr"/>
            <a:endParaRPr lang="tr-TR" dirty="0"/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AB4207C7-E3A4-46EF-8BDF-A38241317209}"/>
              </a:ext>
            </a:extLst>
          </p:cNvPr>
          <p:cNvCxnSpPr>
            <a:cxnSpLocks/>
          </p:cNvCxnSpPr>
          <p:nvPr/>
        </p:nvCxnSpPr>
        <p:spPr>
          <a:xfrm>
            <a:off x="5232400" y="792205"/>
            <a:ext cx="18542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>
            <a:extLst>
              <a:ext uri="{FF2B5EF4-FFF2-40B4-BE49-F238E27FC236}">
                <a16:creationId xmlns:a16="http://schemas.microsoft.com/office/drawing/2014/main" id="{CE193077-2853-49CA-AB6E-FBC2F9C174AC}"/>
              </a:ext>
            </a:extLst>
          </p:cNvPr>
          <p:cNvCxnSpPr>
            <a:cxnSpLocks/>
          </p:cNvCxnSpPr>
          <p:nvPr/>
        </p:nvCxnSpPr>
        <p:spPr>
          <a:xfrm>
            <a:off x="5232400" y="2598918"/>
            <a:ext cx="20701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6B5A21B-54A2-4060-9A78-C46A99C5C69B}"/>
              </a:ext>
            </a:extLst>
          </p:cNvPr>
          <p:cNvSpPr txBox="1"/>
          <p:nvPr/>
        </p:nvSpPr>
        <p:spPr>
          <a:xfrm>
            <a:off x="6917911" y="2272012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>
                <a:hlinkClick r:id="rId2"/>
              </a:rPr>
              <a:t>Staj Başlama ve Kabul Formu</a:t>
            </a:r>
          </a:p>
          <a:p>
            <a:pPr algn="ctr"/>
            <a:r>
              <a:rPr lang="tr-TR" sz="2400" dirty="0">
                <a:hlinkClick r:id="rId2"/>
              </a:rPr>
              <a:t>(SGK FORMU)</a:t>
            </a:r>
            <a:r>
              <a:rPr lang="tr-TR" sz="2400" dirty="0"/>
              <a:t> doldurulur.</a:t>
            </a:r>
          </a:p>
          <a:p>
            <a:pPr algn="ctr"/>
            <a:r>
              <a:rPr lang="tr-TR" sz="2400" u="sng" dirty="0">
                <a:solidFill>
                  <a:srgbClr val="FF0000"/>
                </a:solidFill>
              </a:rPr>
              <a:t>Bilgisayarda</a:t>
            </a:r>
            <a:r>
              <a:rPr lang="tr-TR" sz="2400" dirty="0">
                <a:solidFill>
                  <a:srgbClr val="FF0000"/>
                </a:solidFill>
              </a:rPr>
              <a:t> doldurulacak!</a:t>
            </a:r>
          </a:p>
        </p:txBody>
      </p:sp>
      <p:cxnSp>
        <p:nvCxnSpPr>
          <p:cNvPr id="14" name="Düz Ok Bağlayıcısı 13">
            <a:extLst>
              <a:ext uri="{FF2B5EF4-FFF2-40B4-BE49-F238E27FC236}">
                <a16:creationId xmlns:a16="http://schemas.microsoft.com/office/drawing/2014/main" id="{837A372D-80CA-4A15-953B-03E26EAAEE10}"/>
              </a:ext>
            </a:extLst>
          </p:cNvPr>
          <p:cNvCxnSpPr>
            <a:cxnSpLocks/>
          </p:cNvCxnSpPr>
          <p:nvPr/>
        </p:nvCxnSpPr>
        <p:spPr>
          <a:xfrm>
            <a:off x="1138237" y="3429000"/>
            <a:ext cx="0" cy="168885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617C7BA8-00A2-4EB3-9ED6-B355A45767F4}"/>
              </a:ext>
            </a:extLst>
          </p:cNvPr>
          <p:cNvSpPr txBox="1"/>
          <p:nvPr/>
        </p:nvSpPr>
        <p:spPr>
          <a:xfrm>
            <a:off x="463826" y="5117858"/>
            <a:ext cx="497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/>
              <a:t>Bu form staj başlangıç tarihinden </a:t>
            </a:r>
            <a:r>
              <a:rPr lang="tr-TR" sz="2400" u="sng" dirty="0">
                <a:solidFill>
                  <a:srgbClr val="FF0000"/>
                </a:solidFill>
              </a:rPr>
              <a:t>en az </a:t>
            </a:r>
            <a:r>
              <a:rPr lang="tr-TR" sz="2400" b="1" u="sng" dirty="0">
                <a:solidFill>
                  <a:srgbClr val="FF0000"/>
                </a:solidFill>
              </a:rPr>
              <a:t>üç hafta </a:t>
            </a:r>
            <a:r>
              <a:rPr lang="tr-TR" sz="2400" u="sng" dirty="0">
                <a:solidFill>
                  <a:srgbClr val="FF0000"/>
                </a:solidFill>
              </a:rPr>
              <a:t>önce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Bölüm Sekreterliği’ne  teslim edilmiş olmalıdır.</a:t>
            </a:r>
            <a:endParaRPr lang="tr-TR" sz="1400" dirty="0"/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AEE560D-FBCE-4B43-972C-D7DB772FDAAA}"/>
              </a:ext>
            </a:extLst>
          </p:cNvPr>
          <p:cNvSpPr txBox="1"/>
          <p:nvPr/>
        </p:nvSpPr>
        <p:spPr>
          <a:xfrm>
            <a:off x="6375400" y="4078725"/>
            <a:ext cx="53527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Öğrenci bu formu </a:t>
            </a:r>
            <a:r>
              <a:rPr lang="tr-TR" sz="2400" u="sng" dirty="0">
                <a:solidFill>
                  <a:srgbClr val="FF0000"/>
                </a:solidFill>
              </a:rPr>
              <a:t>üç adet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/>
              <a:t>çıktı aldıktan sonra </a:t>
            </a:r>
            <a:r>
              <a:rPr lang="tr-TR" sz="2400" u="sng" dirty="0">
                <a:solidFill>
                  <a:srgbClr val="FF0000"/>
                </a:solidFill>
              </a:rPr>
              <a:t>ıslak imza </a:t>
            </a:r>
            <a:r>
              <a:rPr lang="tr-TR" sz="2400" dirty="0"/>
              <a:t>atıp,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ilgili bölümleri işletmeye onaylatır,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daha sonra Öğrenci İşleri ve Bölüm Staj Komisyonu Üyelerine imzalatıp,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/>
              <a:t>Bölüm Sekreterliği’ne teslim eder.</a:t>
            </a:r>
          </a:p>
          <a:p>
            <a:pPr algn="just"/>
            <a:endParaRPr lang="tr-TR" sz="1400" dirty="0"/>
          </a:p>
        </p:txBody>
      </p: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909527FE-59BA-4B8B-A781-EEF20EFEE455}"/>
              </a:ext>
            </a:extLst>
          </p:cNvPr>
          <p:cNvCxnSpPr>
            <a:cxnSpLocks/>
          </p:cNvCxnSpPr>
          <p:nvPr/>
        </p:nvCxnSpPr>
        <p:spPr>
          <a:xfrm>
            <a:off x="3778250" y="3429000"/>
            <a:ext cx="2597150" cy="97663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2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B5AD72-18D1-4873-A3FA-98FDBB75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2" y="2773886"/>
            <a:ext cx="5943598" cy="130333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>
                <a:latin typeface="+mn-lt"/>
              </a:rPr>
              <a:t>Staj Başlama ve Kabul Formu doldurma adımları;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DF2B4F5-A6A1-414D-8443-27B0E54C6D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891"/>
            <a:ext cx="4889500" cy="68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52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0ED1B74-C22B-4E8F-94EA-84E0B7250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828" y="127000"/>
            <a:ext cx="10515600" cy="4060390"/>
          </a:xfrm>
          <a:prstGeom prst="rect">
            <a:avLst/>
          </a:prstGeom>
        </p:spPr>
      </p:pic>
      <p:sp>
        <p:nvSpPr>
          <p:cNvPr id="8" name="Dikdörtgen 7">
            <a:extLst>
              <a:ext uri="{FF2B5EF4-FFF2-40B4-BE49-F238E27FC236}">
                <a16:creationId xmlns:a16="http://schemas.microsoft.com/office/drawing/2014/main" id="{62E7B299-5C87-4D55-945A-0A16F0DB21A4}"/>
              </a:ext>
            </a:extLst>
          </p:cNvPr>
          <p:cNvSpPr/>
          <p:nvPr/>
        </p:nvSpPr>
        <p:spPr>
          <a:xfrm>
            <a:off x="374650" y="4752540"/>
            <a:ext cx="5981700" cy="1155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Kırmızı kutucuk içindeki bilgiler; </a:t>
            </a:r>
          </a:p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STAJ YAPACAK OLAN ÖĞRENCİ TARAFINDAN </a:t>
            </a:r>
            <a:r>
              <a:rPr lang="tr-TR" dirty="0">
                <a:solidFill>
                  <a:srgbClr val="FF0000"/>
                </a:solidFill>
                <a:highlight>
                  <a:srgbClr val="FFFF00"/>
                </a:highlight>
              </a:rPr>
              <a:t>BİLGİSAYARDA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DOLDURULUR</a:t>
            </a:r>
            <a:r>
              <a:rPr lang="tr-TR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" name="Dikdörtgen: Yuvarlatılmış Köşeler 9">
            <a:extLst>
              <a:ext uri="{FF2B5EF4-FFF2-40B4-BE49-F238E27FC236}">
                <a16:creationId xmlns:a16="http://schemas.microsoft.com/office/drawing/2014/main" id="{F49DF607-B8A5-4C30-ABB5-30A1A683A21F}"/>
              </a:ext>
            </a:extLst>
          </p:cNvPr>
          <p:cNvSpPr/>
          <p:nvPr/>
        </p:nvSpPr>
        <p:spPr>
          <a:xfrm>
            <a:off x="355600" y="1752600"/>
            <a:ext cx="3009900" cy="1193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Dikdörtgen: Yuvarlatılmış Köşeler 10">
            <a:extLst>
              <a:ext uri="{FF2B5EF4-FFF2-40B4-BE49-F238E27FC236}">
                <a16:creationId xmlns:a16="http://schemas.microsoft.com/office/drawing/2014/main" id="{D1C4EA83-16AC-4BA2-BE74-971978CF06AE}"/>
              </a:ext>
            </a:extLst>
          </p:cNvPr>
          <p:cNvSpPr/>
          <p:nvPr/>
        </p:nvSpPr>
        <p:spPr>
          <a:xfrm>
            <a:off x="355600" y="3188635"/>
            <a:ext cx="3517900" cy="99875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: Yuvarlatılmış Köşeler 17">
            <a:extLst>
              <a:ext uri="{FF2B5EF4-FFF2-40B4-BE49-F238E27FC236}">
                <a16:creationId xmlns:a16="http://schemas.microsoft.com/office/drawing/2014/main" id="{F76CBE06-6101-48A7-9863-7CC6AC1D40BC}"/>
              </a:ext>
            </a:extLst>
          </p:cNvPr>
          <p:cNvSpPr/>
          <p:nvPr/>
        </p:nvSpPr>
        <p:spPr>
          <a:xfrm>
            <a:off x="374650" y="2946400"/>
            <a:ext cx="9899650" cy="24223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451854F7-F1CF-4CE9-9711-D4A74469BC4E}"/>
              </a:ext>
            </a:extLst>
          </p:cNvPr>
          <p:cNvSpPr/>
          <p:nvPr/>
        </p:nvSpPr>
        <p:spPr>
          <a:xfrm>
            <a:off x="6883400" y="4752540"/>
            <a:ext cx="4933950" cy="1155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Öğrencinin Azami Süresi kısmı tüm form doldurulup çıktı alındıktan sonra </a:t>
            </a:r>
            <a:r>
              <a:rPr lang="tr-TR" b="1" u="sng" dirty="0">
                <a:solidFill>
                  <a:srgbClr val="FF0000"/>
                </a:solidFill>
                <a:highlight>
                  <a:srgbClr val="FFFF00"/>
                </a:highlight>
              </a:rPr>
              <a:t>öğrenci işlerine </a:t>
            </a:r>
            <a:r>
              <a:rPr lang="tr-TR" dirty="0">
                <a:solidFill>
                  <a:schemeClr val="tx1"/>
                </a:solidFill>
                <a:highlight>
                  <a:srgbClr val="FFFF00"/>
                </a:highlight>
              </a:rPr>
              <a:t>götürülerek onaylatılmalıdır.</a:t>
            </a:r>
          </a:p>
        </p:txBody>
      </p:sp>
    </p:spTree>
    <p:extLst>
      <p:ext uri="{BB962C8B-B14F-4D97-AF65-F5344CB8AC3E}">
        <p14:creationId xmlns:p14="http://schemas.microsoft.com/office/powerpoint/2010/main" val="35109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21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DEU_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092"/>
      </a:accent1>
      <a:accent2>
        <a:srgbClr val="4470C3"/>
      </a:accent2>
      <a:accent3>
        <a:srgbClr val="2FB2E4"/>
      </a:accent3>
      <a:accent4>
        <a:srgbClr val="70CEF2"/>
      </a:accent4>
      <a:accent5>
        <a:srgbClr val="97D9F5"/>
      </a:accent5>
      <a:accent6>
        <a:srgbClr val="007BAF"/>
      </a:accent6>
      <a:hlink>
        <a:srgbClr val="2252A1"/>
      </a:hlink>
      <a:folHlink>
        <a:srgbClr val="00A8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1731</Words>
  <Application>Microsoft Office PowerPoint</Application>
  <PresentationFormat>Geniş ekran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Teması</vt:lpstr>
      <vt:lpstr>Office Theme</vt:lpstr>
      <vt:lpstr>DOKUZ EYLÜL ÜNİVERSİTESİ ENDÜSTRİ MÜHENDİSLİĞİ BÖLÜMÜ</vt:lpstr>
      <vt:lpstr>BÖLÜM STAJ KOMİSYONU</vt:lpstr>
      <vt:lpstr>PowerPoint Sunusu</vt:lpstr>
      <vt:lpstr>PowerPoint Sunusu</vt:lpstr>
      <vt:lpstr>SUNUM AKIŞI</vt:lpstr>
      <vt:lpstr>1.ADIM</vt:lpstr>
      <vt:lpstr>2.ADIM</vt:lpstr>
      <vt:lpstr>Staj Başlama ve Kabul Formu doldurma adımları;</vt:lpstr>
      <vt:lpstr>PowerPoint Sunusu</vt:lpstr>
      <vt:lpstr>PowerPoint Sunusu</vt:lpstr>
      <vt:lpstr>PowerPoint Sunusu</vt:lpstr>
      <vt:lpstr>PowerPoint Sunusu</vt:lpstr>
      <vt:lpstr>3.ADIM</vt:lpstr>
      <vt:lpstr>Staj Sicil Formu doldurma adımları:</vt:lpstr>
      <vt:lpstr>PowerPoint Sunusu</vt:lpstr>
      <vt:lpstr>PowerPoint Sunusu</vt:lpstr>
      <vt:lpstr>3.ADIM</vt:lpstr>
      <vt:lpstr>PowerPoint Sunusu</vt:lpstr>
      <vt:lpstr>3.ADIM</vt:lpstr>
      <vt:lpstr>PowerPoint Sunusu</vt:lpstr>
      <vt:lpstr>3.ADIM</vt:lpstr>
      <vt:lpstr>PowerPoint Sunusu</vt:lpstr>
      <vt:lpstr>PowerPoint Sunusu</vt:lpstr>
      <vt:lpstr>4.ADIM</vt:lpstr>
      <vt:lpstr>PowerPoint Sunusu</vt:lpstr>
      <vt:lpstr>PowerPoint Sunusu</vt:lpstr>
      <vt:lpstr>5.ADIM</vt:lpstr>
      <vt:lpstr>5.ADIM</vt:lpstr>
      <vt:lpstr>6.ADIM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DOKUZ EYLÜL ÜNİVERSİTESİ ENDÜSTRİ MÜHENDİSLİĞİ BÖLÜMÜ</dc:title>
  <dc:creator>Administrator</dc:creator>
  <cp:lastModifiedBy>Elif Yörük</cp:lastModifiedBy>
  <cp:revision>266</cp:revision>
  <dcterms:created xsi:type="dcterms:W3CDTF">2023-10-17T09:12:41Z</dcterms:created>
  <dcterms:modified xsi:type="dcterms:W3CDTF">2025-11-05T09:11:54Z</dcterms:modified>
</cp:coreProperties>
</file>