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1" r:id="rId4"/>
    <p:sldId id="290" r:id="rId5"/>
    <p:sldId id="257" r:id="rId6"/>
    <p:sldId id="29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4" r:id="rId20"/>
    <p:sldId id="280" r:id="rId21"/>
    <p:sldId id="281" r:id="rId22"/>
    <p:sldId id="283" r:id="rId23"/>
    <p:sldId id="282" r:id="rId24"/>
    <p:sldId id="284" r:id="rId25"/>
    <p:sldId id="275" r:id="rId26"/>
    <p:sldId id="285" r:id="rId27"/>
    <p:sldId id="286" r:id="rId28"/>
    <p:sldId id="267" r:id="rId29"/>
    <p:sldId id="288" r:id="rId30"/>
    <p:sldId id="27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1B06B8"/>
    <a:srgbClr val="82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15B07C-AE1C-4C1A-AD4B-A1EC1FF6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4EB73E3-F36D-4F5E-93E5-A76420D28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7F95AC-FBD1-4968-A2F9-B40D766C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27535-CDA6-4947-8270-20040754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ABCE68-1E1A-4BB9-8F42-511CCDF0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9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B559BF-2CD8-467E-AD9F-D1205DEB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E15B7B-4821-4557-BC49-578624E30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50438-F4EF-4434-880B-C4D1E793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5FDD97-FC04-4A77-9157-B33DC6A9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0DB206-4568-4EA8-8B81-4D37C1C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1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3ED772-65CA-4AA9-931E-26DB71835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813594-B43C-4967-9860-E4FA5010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CD4372-DF45-4420-8250-369182AC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4DD98B-E067-4CE1-9BF6-4625BE86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F8588A-E344-4B54-9954-EC8F0C32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26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40A0-3282-AF46-A25B-94B11FCF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7588"/>
            <a:ext cx="9144000" cy="9213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FFB2-0C5B-FE4F-B47B-13D16207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781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7364-C444-104A-8004-96E50289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EEF5-0DFB-2B45-9BC6-B549F2EA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0340-C9EB-BC40-8416-F3FAB13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89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BF1-9179-C64D-AD1E-E360323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818-42BE-9341-8813-D6ECEB78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67FF-9A55-354D-9FC4-C4F3767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7C3-785A-9C4B-842F-7EF42242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2753-824F-0841-B974-E1357F2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50-91C2-9148-AE66-579AABFF5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B41ED-2589-E148-8857-F5F401EFAA28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6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97B-AA58-9F4D-B4CF-89DAC6E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10515600" cy="2645752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2AAE-1413-7147-BC0D-C5870301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0B95-3291-8442-AC39-14FA436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CE5B-1EC9-684D-9C78-FB6DF8D4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7736-F360-1440-8D79-731BE5C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DAAC-1ADA-3B40-89B1-396D76A08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985-B0BA-624C-99C9-5E0852F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06C-3D3C-BF4E-BB89-1485488E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EA71-6ED8-3042-9B9E-763FB2C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3093-8BFC-544C-BAAF-6037244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5CCB-ECE1-5542-A539-A9EEDA8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B792-505E-EE44-864D-7335BDD6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1388-D12A-9846-82CD-B4C20FD50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F2509-A11E-F44A-88BF-A7BDEE5F022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5C2-63D1-9C48-8F8C-551687C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7FC5-9A58-884C-90A6-52103D5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6CA-ECF4-4B46-8007-AAEC1B66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3999-1912-4C4A-82CF-B29D2B7F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2123-82A7-2B46-9E5C-8F23A086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AAAF-AC55-224A-92F4-65104BF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44B3-474E-E64E-8FA6-86138245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0F39-9008-1F4E-B9D1-5ABF118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67E69-6855-3A41-A6E9-05EB5A35E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0EFED-E962-8045-ABE7-ADCBB37222F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97A-E315-A040-824D-7033687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9908-7A0E-954F-B461-C7D68BB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33D9-4D69-B749-94EB-5A41705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FF3D-C0F7-8A41-A9D4-A889A1C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6EE4-60C8-6341-B482-2C803D53A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50710-4690-A74E-82B3-D4C92CE5903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7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2E811-1EA2-7A43-85EC-595D4033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3825-2867-604A-8EE3-160CF38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306-E8EB-C24D-A62A-09EE0AC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0F9A-CB4A-1D40-9619-68310C063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BBE2-61F4-514C-93A0-BCB8A37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52B-B880-5648-9CFD-713E4EEA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1F44D-0FF1-6343-862F-7960975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0EA9-FBF1-4548-B691-25A1FC7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AD51-C086-8241-9678-E19D04D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7373-8DC3-5440-B4F7-DC78B3C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87D4C-C123-B24E-B9E3-AE6FDDDF1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FD5F4D-A7EC-41D3-9438-B07D1E4F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50C81-3FC8-4637-9AE9-6A44F335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C2C93D-C6EA-480E-8716-B240B8CD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3154F1-47F8-44E0-91FB-7C9FF164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8B49B1-8B2A-4998-8703-B56D567A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0034-BBF6-3640-8B7E-B9041DF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47FA-956F-9A41-9193-BF8A98A2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D012-0284-E14D-B467-2A243914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D87C-547E-9540-9596-1751CEE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6966-30AE-7E43-B333-FB1A2A0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B83D-8359-BD45-AB73-0607B44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DC743-7B7A-6B43-ABEF-92FF317BC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B7E1-F47F-BE43-BB2D-F88350C7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E205-529D-6D44-B715-68A3CBA6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10153"/>
            <a:ext cx="10515600" cy="4066809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75E5-9EF6-6340-B2BB-1C11240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DCEA-F13E-6F40-B62A-84CC2BD9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AD2-9758-3C4F-A7A2-D0BB8CF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CF59-36E7-5946-A383-1A5CC57CB5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B7F8D-0D72-964A-B72F-C7DB9A9D921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972A-06B9-8E4D-81B8-3FC29839D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5754932"/>
          </a:xfrm>
        </p:spPr>
        <p:txBody>
          <a:bodyPr vert="horz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875F-6BB8-2B41-A85E-C5CCDF5F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436574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AFD9-119B-AF4E-83CD-2AB4717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E618-DA17-1942-BE61-C786F2DA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7508-CAB6-F24D-BC15-39E3E60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62F18-C391-694B-BC24-89E886683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5DC47E-1D8E-413C-AA4D-E62368C4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862E0E-4C1E-46C5-AA59-890D97B6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C8E111-DDE5-4C59-A107-55A5F957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F95CFA-9012-4581-8998-560D2D5B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14C139-80B9-46A5-B785-B103D2C8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9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6B34FC-B3B0-43E4-BD4A-DD55808B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44BA1B-D2B1-41B1-BE7F-B1B24CF9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C0866F-9B42-49DB-A816-97C89737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EF9C46-6ACE-4B88-9905-A1EB76D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75C994-F0EC-4A65-A07F-3858A5A1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9F3670-5D37-470B-BBF6-8B9E76DC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6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7D4C7D-8460-4224-A107-7ABE9532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76F065-5706-4952-9919-8E4E0F23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97EC52-0D96-4397-8956-59195DFA6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38A419-F858-4667-9C30-F4D8A115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894B56-D35D-4486-843D-57A9D13D3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90FE820-12FD-4F1D-9234-297DEB66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C9A309-44EA-4704-A806-32272DB4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A1B1BD-72D6-40D6-AC7F-6771089C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43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ADDDEA-D133-46C0-9E11-D285820B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0EE46E9-28EB-4D76-989F-16BB2E96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99A1150-E375-44BE-9D94-9BA890B2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880A74-F153-4563-B5D7-9D6A8B6A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6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9CD9ABC-F9A4-48A9-AA38-D0A55A1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53C6E3-D2C7-4A71-B5ED-4A32EAF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D61677-FF63-4B3A-B4B7-E393154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3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E8D4B2-FFEB-497B-8382-CBDADF9F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2EB1CC-6B42-46DA-A35E-43C662BD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E7274-C533-4022-AD4B-6DEFF6B0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16CBFA-60D7-4927-966A-8F00BEEF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9C83DD-E89F-4CEF-9FE8-6114E720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3052E7-365F-4752-82E6-1002295A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2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024BD9-D0BC-4FA4-8559-62314FEC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CE4DFAD-663F-49A1-A48E-221618E1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E4F9CC9-2789-4351-98CC-1BB2103A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678192-FBF7-472C-9142-B642875F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1E27F-3B64-4784-9E10-A5BBDC10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A5AFB5-8088-47B0-B73F-9D5A1182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5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80F899-43C9-4DB7-BDA8-45079F21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747B48-C90F-4FC5-8EF7-F9104688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93F3A2-66CF-4012-B255-0C2001D3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0E71-2A6E-4FF4-9137-8606FA30DB6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D26E6-F173-417F-A22A-F76B119E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434D92-906B-406B-B99D-2826F8894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B552-DE9A-0A42-846C-A124200F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0266-3BB0-194B-A97F-DD74C67D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F918-DEC2-D04E-9E68-C5E8EAF3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AA8F-9CB5-7545-9CF5-6B12F805CB74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7D7-E5EC-A14C-9A83-9041449E4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11EC-3CEA-364C-BAC2-129A0AD1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10/07/STAJ_SICIL_FORMU_2015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uretim_degerlendirme_formu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yonetim_degerlendirme_formu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CokDisiplinliCalismaFormu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dustri.deu.edu.tr/wp-content/uploads/2024/04/yonetim_staji_sablonu.docx" TargetMode="External"/><Relationship Id="rId2" Type="http://schemas.openxmlformats.org/officeDocument/2006/relationships/hyperlink" Target="https://endustri.deu.edu.tr/wp-content/uploads/2024/04/uretim_staji_sablonu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2/05/staj_basvuru_ve_kabul_formu_10.05.2022_revize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13CD-9C8A-8141-8104-25731989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6" y="2581968"/>
            <a:ext cx="10164419" cy="2212777"/>
          </a:xfrm>
        </p:spPr>
        <p:txBody>
          <a:bodyPr>
            <a:noAutofit/>
          </a:bodyPr>
          <a:lstStyle/>
          <a:p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DOKUZ EYLÜL ÜNİVERSİTESİ</a:t>
            </a:r>
            <a:b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ENDÜSTRİ MÜHENDİSLİĞİ BÖLÜMÜ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5CFB3-C905-4344-AA86-6AB1B11B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8233"/>
            <a:ext cx="9144000" cy="738554"/>
          </a:xfrm>
        </p:spPr>
        <p:txBody>
          <a:bodyPr>
            <a:normAutofit/>
          </a:bodyPr>
          <a:lstStyle/>
          <a:p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ÜRETİM VE YÖNETİM STAJ SÜRECİ</a:t>
            </a:r>
          </a:p>
          <a:p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10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7D6DAF9-D8BB-4D03-B074-3A8BE55C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091"/>
          <a:stretch/>
        </p:blipFill>
        <p:spPr>
          <a:xfrm>
            <a:off x="1333500" y="368300"/>
            <a:ext cx="8959833" cy="3708400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DA4D59BB-322E-4951-9354-16BEA533F908}"/>
              </a:ext>
            </a:extLst>
          </p:cNvPr>
          <p:cNvSpPr/>
          <p:nvPr/>
        </p:nvSpPr>
        <p:spPr>
          <a:xfrm>
            <a:off x="1333500" y="679269"/>
            <a:ext cx="8959833" cy="3257731"/>
          </a:xfrm>
          <a:prstGeom prst="roundRect">
            <a:avLst>
              <a:gd name="adj" fmla="val 10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0E9287C-7ED8-4F63-B2D9-81FB0A7FA76B}"/>
              </a:ext>
            </a:extLst>
          </p:cNvPr>
          <p:cNvSpPr/>
          <p:nvPr/>
        </p:nvSpPr>
        <p:spPr>
          <a:xfrm>
            <a:off x="1035792" y="4112220"/>
            <a:ext cx="9431383" cy="22307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sz="2000" dirty="0">
                <a:solidFill>
                  <a:srgbClr val="FF0000"/>
                </a:solidFill>
                <a:highlight>
                  <a:srgbClr val="FFFF00"/>
                </a:highlight>
              </a:rPr>
              <a:t>bilgisayarda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IBAN numarası ve vergi kimlik numarası size iletilmediğinde firma bunu okunaklı bir şekilde mavi tükenmez kalem ile de doldurabilir.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Size ücret ödemesi yapılacak ve firma teşvikten faydalanacak ise «</a:t>
            </a:r>
            <a:r>
              <a:rPr lang="tr-TR" dirty="0">
                <a:solidFill>
                  <a:srgbClr val="0070C0"/>
                </a:solidFill>
              </a:rPr>
              <a:t>Firma Devlet Katkısı İşletme Bilgi Formu</a:t>
            </a:r>
            <a:r>
              <a:rPr lang="tr-TR" dirty="0">
                <a:solidFill>
                  <a:schemeClr val="tx1"/>
                </a:solidFill>
              </a:rPr>
              <a:t>» (fakülte web sayfası öğrenci işleri formlar) staj formları ile teslim edilmelidir.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Firma size herhangi bir ücret ödemesi yapmayacak ise bunu form üzerinde belirtiniz. «Ücret ödemesi yapmayacaktır.» diyerek firmaya onaylatınız.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( Şirket Kaşesi - İmza)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8568F0C-CE7A-4ED3-A43A-72B0937CE701}"/>
              </a:ext>
            </a:extLst>
          </p:cNvPr>
          <p:cNvSpPr txBox="1"/>
          <p:nvPr/>
        </p:nvSpPr>
        <p:spPr>
          <a:xfrm>
            <a:off x="6073766" y="3545185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09125A-0E1D-44FC-BB96-64E39D6772E3}"/>
              </a:ext>
            </a:extLst>
          </p:cNvPr>
          <p:cNvSpPr/>
          <p:nvPr/>
        </p:nvSpPr>
        <p:spPr>
          <a:xfrm>
            <a:off x="6553200" y="2222500"/>
            <a:ext cx="457200" cy="20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605715C-31E8-42BD-BC8C-BB90D27912C6}"/>
              </a:ext>
            </a:extLst>
          </p:cNvPr>
          <p:cNvCxnSpPr>
            <a:cxnSpLocks/>
          </p:cNvCxnSpPr>
          <p:nvPr/>
        </p:nvCxnSpPr>
        <p:spPr>
          <a:xfrm flipH="1">
            <a:off x="5973750" y="2425700"/>
            <a:ext cx="679466" cy="56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C0050F9-D4AE-4149-8127-D83AA0EA7F0F}"/>
              </a:ext>
            </a:extLst>
          </p:cNvPr>
          <p:cNvSpPr txBox="1"/>
          <p:nvPr/>
        </p:nvSpPr>
        <p:spPr>
          <a:xfrm>
            <a:off x="4876800" y="2899627"/>
            <a:ext cx="15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UNUTMA</a:t>
            </a:r>
          </a:p>
        </p:txBody>
      </p:sp>
    </p:spTree>
    <p:extLst>
      <p:ext uri="{BB962C8B-B14F-4D97-AF65-F5344CB8AC3E}">
        <p14:creationId xmlns:p14="http://schemas.microsoft.com/office/powerpoint/2010/main" val="14903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2BBD9234-C2E2-400A-B9E5-CD0518C67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24"/>
          <a:stretch/>
        </p:blipFill>
        <p:spPr>
          <a:xfrm>
            <a:off x="1014343" y="961397"/>
            <a:ext cx="10163314" cy="1855377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D9978D9E-DDD1-4A38-A624-FBFAA0B8BE3D}"/>
              </a:ext>
            </a:extLst>
          </p:cNvPr>
          <p:cNvSpPr/>
          <p:nvPr/>
        </p:nvSpPr>
        <p:spPr>
          <a:xfrm>
            <a:off x="1014343" y="1052922"/>
            <a:ext cx="10163314" cy="185537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B9C13A5-B6B8-4C39-AC8A-62059922AB86}"/>
              </a:ext>
            </a:extLst>
          </p:cNvPr>
          <p:cNvSpPr/>
          <p:nvPr/>
        </p:nvSpPr>
        <p:spPr>
          <a:xfrm>
            <a:off x="1150147" y="3568700"/>
            <a:ext cx="9891703" cy="16675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Mor kutucuk içindeki bilgiler staj yapılacak olan </a:t>
            </a:r>
            <a:r>
              <a:rPr lang="tr-TR" sz="2400" u="sng" dirty="0">
                <a:solidFill>
                  <a:schemeClr val="tx1"/>
                </a:solidFill>
                <a:highlight>
                  <a:srgbClr val="FFFF00"/>
                </a:highlight>
              </a:rPr>
              <a:t>firmada İŞYERİ YETKİLİSİ tarafından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 mavi tükenmez kalem ile doldurulmalıdır.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Adı Soyadı yazılmalı, basılacak olan </a:t>
            </a:r>
            <a:r>
              <a:rPr lang="tr-T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mühür / kaşe firmaya ait 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olmalıdır.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ismine ait kaşe kesinlikle kabul edilmez.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0D8104E-74A3-4A8C-86B9-DC747621E190}"/>
              </a:ext>
            </a:extLst>
          </p:cNvPr>
          <p:cNvSpPr txBox="1"/>
          <p:nvPr/>
        </p:nvSpPr>
        <p:spPr>
          <a:xfrm>
            <a:off x="1082245" y="5896603"/>
            <a:ext cx="100275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NOT: Aynı dönemde </a:t>
            </a:r>
            <a:r>
              <a:rPr lang="tr-TR" b="1" u="sng" dirty="0"/>
              <a:t>ardı ardına hem Üretim hem Yönetim Stajını aynı firmada </a:t>
            </a:r>
            <a:r>
              <a:rPr lang="tr-TR" dirty="0"/>
              <a:t>yapacak olan öğrenciler staj başvurusunu tek form ile yapabilir. Bu durumda staj süresi </a:t>
            </a:r>
            <a:r>
              <a:rPr lang="tr-TR" b="1" u="sng" dirty="0"/>
              <a:t>40 gün</a:t>
            </a:r>
            <a:r>
              <a:rPr lang="tr-TR" dirty="0"/>
              <a:t> olarak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25827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24AEF4F-F1D7-4C59-8D08-2EE078A70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17" y="250824"/>
            <a:ext cx="9700924" cy="4778375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C43AC75D-349C-436F-90DC-3DA3B41E5213}"/>
              </a:ext>
            </a:extLst>
          </p:cNvPr>
          <p:cNvSpPr/>
          <p:nvPr/>
        </p:nvSpPr>
        <p:spPr>
          <a:xfrm>
            <a:off x="1031317" y="647700"/>
            <a:ext cx="9700924" cy="1155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B797723-B690-4177-B8FD-AF20C720E471}"/>
              </a:ext>
            </a:extLst>
          </p:cNvPr>
          <p:cNvSpPr/>
          <p:nvPr/>
        </p:nvSpPr>
        <p:spPr>
          <a:xfrm>
            <a:off x="8770620" y="1622426"/>
            <a:ext cx="33020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7DD502E7-AE04-4440-A9D5-093BE90CB8CF}"/>
              </a:ext>
            </a:extLst>
          </p:cNvPr>
          <p:cNvSpPr/>
          <p:nvPr/>
        </p:nvSpPr>
        <p:spPr>
          <a:xfrm>
            <a:off x="1031317" y="1803400"/>
            <a:ext cx="7490383" cy="1155700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6640A05-434C-48DD-BA5E-274A614F1C31}"/>
              </a:ext>
            </a:extLst>
          </p:cNvPr>
          <p:cNvSpPr/>
          <p:nvPr/>
        </p:nvSpPr>
        <p:spPr>
          <a:xfrm>
            <a:off x="126100" y="3042443"/>
            <a:ext cx="2278458" cy="773114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Bölüm Staj Komisyonu Üyelerine onaylatılır.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210B1E2-915B-40E0-B9AA-F2B205B1C1B4}"/>
              </a:ext>
            </a:extLst>
          </p:cNvPr>
          <p:cNvSpPr txBox="1"/>
          <p:nvPr/>
        </p:nvSpPr>
        <p:spPr>
          <a:xfrm>
            <a:off x="1179190" y="5477471"/>
            <a:ext cx="940517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/>
            </a:lvl1pPr>
          </a:lstStyle>
          <a:p>
            <a:r>
              <a:rPr lang="tr-TR" dirty="0"/>
              <a:t>Bu form </a:t>
            </a:r>
            <a:r>
              <a:rPr lang="tr-TR" b="1" dirty="0"/>
              <a:t>ÜÇ ADET</a:t>
            </a:r>
            <a:r>
              <a:rPr lang="tr-TR" dirty="0"/>
              <a:t> (</a:t>
            </a:r>
            <a:r>
              <a:rPr lang="tr-TR" u="sng" dirty="0"/>
              <a:t>2 tane Bölüm Sekreterliği’ne 1 tane firma istiyorsa</a:t>
            </a:r>
            <a:r>
              <a:rPr lang="tr-TR" dirty="0"/>
              <a:t>) hazırlandıktan sonra ilk olarak</a:t>
            </a:r>
            <a:r>
              <a:rPr lang="tr-TR" b="1" dirty="0"/>
              <a:t> Öğrenci İşlerine </a:t>
            </a:r>
            <a:r>
              <a:rPr lang="tr-TR" dirty="0"/>
              <a:t>ilgili kısım </a:t>
            </a:r>
            <a:r>
              <a:rPr lang="tr-TR" u="sng" dirty="0"/>
              <a:t>onaylatılmalıdır. </a:t>
            </a:r>
            <a:r>
              <a:rPr lang="tr-TR" dirty="0"/>
              <a:t>Daha sonra </a:t>
            </a:r>
            <a:r>
              <a:rPr lang="tr-TR" b="1" dirty="0"/>
              <a:t>Bölüm Staj Komisyonuna </a:t>
            </a:r>
            <a:r>
              <a:rPr lang="tr-TR" u="sng" dirty="0"/>
              <a:t>imzalatılır.</a:t>
            </a:r>
            <a:r>
              <a:rPr lang="tr-TR" dirty="0"/>
              <a:t> En son </a:t>
            </a:r>
            <a:r>
              <a:rPr lang="tr-TR" u="sng" dirty="0"/>
              <a:t>Bölüm Sekreterliği’ne teslim edilmelidir.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F277EB-41F5-4B11-8F21-C8195F97B04C}"/>
              </a:ext>
            </a:extLst>
          </p:cNvPr>
          <p:cNvSpPr txBox="1"/>
          <p:nvPr/>
        </p:nvSpPr>
        <p:spPr>
          <a:xfrm>
            <a:off x="3314700" y="647700"/>
            <a:ext cx="486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Üretim Stajı mı / Yönetim Stajı mı?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658C81B-CEF0-45FB-9A92-2A14D23EC940}"/>
              </a:ext>
            </a:extLst>
          </p:cNvPr>
          <p:cNvSpPr/>
          <p:nvPr/>
        </p:nvSpPr>
        <p:spPr>
          <a:xfrm>
            <a:off x="5499100" y="1469032"/>
            <a:ext cx="322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(ÖRNEK: Temmuz 3 Gün Ağustos 17 Gün)</a:t>
            </a:r>
          </a:p>
        </p:txBody>
      </p:sp>
    </p:spTree>
    <p:extLst>
      <p:ext uri="{BB962C8B-B14F-4D97-AF65-F5344CB8AC3E}">
        <p14:creationId xmlns:p14="http://schemas.microsoft.com/office/powerpoint/2010/main" val="8395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1" y="139700"/>
            <a:ext cx="5250249" cy="3479800"/>
          </a:xfrm>
          <a:prstGeom prst="roundRect">
            <a:avLst>
              <a:gd name="adj" fmla="val 13288"/>
            </a:avLst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800" dirty="0">
                <a:solidFill>
                  <a:schemeClr val="tx1"/>
                </a:solidFill>
                <a:highlight>
                  <a:srgbClr val="FFFF00"/>
                </a:highlight>
              </a:rPr>
              <a:t>3.1 Staj Sicil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5" y="8042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239400" y="554750"/>
            <a:ext cx="48512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hlinkClick r:id="rId2"/>
              </a:rPr>
              <a:t>Staj Sicil Formundan </a:t>
            </a:r>
            <a:r>
              <a:rPr lang="tr-TR" sz="2800" u="sng" dirty="0">
                <a:solidFill>
                  <a:srgbClr val="FF0000"/>
                </a:solidFill>
              </a:rPr>
              <a:t>2 adet </a:t>
            </a:r>
            <a:r>
              <a:rPr lang="tr-TR" sz="2800" dirty="0"/>
              <a:t>hazırlanmalıdır.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defterin ikinci sayfasına eklenip, ciltlenmeli. 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 teslim ederken ciltlenmeden defterin arasına konulmalıdır.</a:t>
            </a:r>
            <a:endParaRPr lang="tr-TR" sz="14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 flipV="1">
            <a:off x="5296929" y="743208"/>
            <a:ext cx="1952956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659106" y="3678773"/>
            <a:ext cx="0" cy="12436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7280602" y="3678773"/>
            <a:ext cx="48512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Staj Sicil Formuna fotoğraf* eklenmelidir.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*DİKKAT : Fotoğraf, renkli ve </a:t>
            </a:r>
            <a:r>
              <a:rPr lang="tr-TR" sz="2000" u="sng" dirty="0">
                <a:solidFill>
                  <a:srgbClr val="FF0000"/>
                </a:solidFill>
              </a:rPr>
              <a:t>vesikalık formatında</a:t>
            </a:r>
            <a:r>
              <a:rPr lang="tr-TR" sz="2000" dirty="0">
                <a:solidFill>
                  <a:srgbClr val="FF0000"/>
                </a:solidFill>
              </a:rPr>
              <a:t> olmak zorundadır. Dijital fotoğraf - biyometrik fotoğraf </a:t>
            </a:r>
            <a:r>
              <a:rPr lang="tr-TR" sz="2000" b="1" u="sng" dirty="0">
                <a:solidFill>
                  <a:srgbClr val="FF0000"/>
                </a:solidFill>
              </a:rPr>
              <a:t>kabul edilmemektedir.</a:t>
            </a:r>
          </a:p>
        </p:txBody>
      </p:sp>
      <p:cxnSp>
        <p:nvCxnSpPr>
          <p:cNvPr id="11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46136" y="3502483"/>
            <a:ext cx="1993264" cy="540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177" y="4922449"/>
            <a:ext cx="695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Form üzerindeki tüm imza ve onaylar ilgili kişiler tarafından eksiksiz olarak tamamlanmalıdır. </a:t>
            </a:r>
          </a:p>
          <a:p>
            <a:pPr algn="just"/>
            <a:r>
              <a:rPr lang="tr-TR" sz="2400" dirty="0"/>
              <a:t>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şirket kaşesi kullanılmalıdır</a:t>
            </a:r>
            <a:r>
              <a:rPr lang="tr-TR" sz="2400" dirty="0"/>
              <a:t>, </a:t>
            </a:r>
            <a:r>
              <a:rPr lang="tr-TR" sz="2400" b="1" dirty="0"/>
              <a:t>kişi kaşesi kabul edilmemektedir.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1434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+mn-lt"/>
              </a:rPr>
              <a:t>Staj Sicil Formu doldurma adımları: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6" y="120523"/>
            <a:ext cx="4431327" cy="66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5" y="339389"/>
            <a:ext cx="6021923" cy="5915025"/>
          </a:xfrm>
          <a:prstGeom prst="rect">
            <a:avLst/>
          </a:prstGeom>
        </p:spPr>
      </p:pic>
      <p:sp>
        <p:nvSpPr>
          <p:cNvPr id="6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18875" y="1543050"/>
            <a:ext cx="4605899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76025" y="3771900"/>
            <a:ext cx="5890174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143251" y="2762250"/>
            <a:ext cx="3067050" cy="1009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01425" y="4886324"/>
            <a:ext cx="5964774" cy="1457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119536" y="380455"/>
            <a:ext cx="2924737" cy="1153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99376" y="1543050"/>
            <a:ext cx="1182700" cy="1581149"/>
          </a:xfrm>
          <a:prstGeom prst="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H="1">
            <a:off x="2409825" y="3219451"/>
            <a:ext cx="733427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102700" y="3540653"/>
            <a:ext cx="2769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highlight>
                  <a:srgbClr val="FFFF00"/>
                </a:highlight>
              </a:rPr>
              <a:t>Defter tesliminden önce, Akademik Danışman hocanızdan onay imzası alınmalı!</a:t>
            </a:r>
          </a:p>
          <a:p>
            <a:pPr algn="just"/>
            <a:endParaRPr lang="tr-TR" sz="2000" dirty="0">
              <a:highlight>
                <a:srgbClr val="FFFF00"/>
              </a:highlight>
            </a:endParaRPr>
          </a:p>
          <a:p>
            <a:pPr algn="just"/>
            <a:r>
              <a:rPr lang="tr-TR" sz="2000" dirty="0">
                <a:highlight>
                  <a:srgbClr val="FFFF00"/>
                </a:highlight>
              </a:rPr>
              <a:t>Yeri: Staj Yaptığınız Firma </a:t>
            </a:r>
            <a:r>
              <a:rPr lang="tr-TR" sz="2000" dirty="0" err="1">
                <a:highlight>
                  <a:srgbClr val="FFFF00"/>
                </a:highlight>
              </a:rPr>
              <a:t>Ünvanı’dır</a:t>
            </a:r>
            <a:r>
              <a:rPr lang="tr-TR" sz="2000" dirty="0">
                <a:highlight>
                  <a:srgbClr val="FFFF00"/>
                </a:highlight>
              </a:rPr>
              <a:t> …..</a:t>
            </a:r>
            <a:r>
              <a:rPr lang="tr-TR" sz="2000" dirty="0" err="1">
                <a:highlight>
                  <a:srgbClr val="FFFF00"/>
                </a:highlight>
              </a:rPr>
              <a:t>Ltd</a:t>
            </a:r>
            <a:r>
              <a:rPr lang="tr-TR" sz="2000" dirty="0">
                <a:highlight>
                  <a:srgbClr val="FFFF00"/>
                </a:highlight>
              </a:rPr>
              <a:t>, ….. A.Ş. gibi</a:t>
            </a:r>
          </a:p>
        </p:txBody>
      </p:sp>
      <p:sp>
        <p:nvSpPr>
          <p:cNvPr id="2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9538544" y="1543050"/>
            <a:ext cx="238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Renkli vesikalık fotoğraf çerçeve içine denk gelecek şekilde kesilmiş olarak  yapıştırılmalı.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57840" y="3267075"/>
            <a:ext cx="2744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DİKKAT : Fotoğraf, renkli ve vesikalık formatında olmak zorundadır. Dijital fotoğraf -biyometrik fotoğraf </a:t>
            </a:r>
            <a:r>
              <a:rPr lang="tr-TR" b="1" u="sng" dirty="0">
                <a:highlight>
                  <a:srgbClr val="FFFF00"/>
                </a:highlight>
              </a:rPr>
              <a:t>kabul edilmemektedir.</a:t>
            </a:r>
          </a:p>
          <a:p>
            <a:endParaRPr lang="tr-TR" b="1" u="sng" dirty="0"/>
          </a:p>
          <a:p>
            <a:endParaRPr lang="tr-TR" b="1" u="sng" dirty="0"/>
          </a:p>
          <a:p>
            <a:r>
              <a:rPr lang="tr-TR" u="sng" dirty="0">
                <a:highlight>
                  <a:srgbClr val="FFFF00"/>
                </a:highlight>
              </a:rPr>
              <a:t>Hangi staj yapılıyorsa onun adı yazılmalıdır.</a:t>
            </a:r>
          </a:p>
          <a:p>
            <a:endParaRPr lang="tr-TR" b="1" u="sng" dirty="0"/>
          </a:p>
        </p:txBody>
      </p:sp>
      <p:pic>
        <p:nvPicPr>
          <p:cNvPr id="1026" name="Picture 2" descr="kişi seti, avatarlar, düz tarzda farklı etnik köken ve yaş insanların başkanları. çok milliyetli sosyal ağlar insanlar toplama karşı karşıya. - vesikalık fotoğraf stock illustr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9" t="74902" r="33538"/>
          <a:stretch/>
        </p:blipFill>
        <p:spPr bwMode="auto">
          <a:xfrm>
            <a:off x="7816827" y="1584190"/>
            <a:ext cx="1165250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V="1">
            <a:off x="8456762" y="2547673"/>
            <a:ext cx="1052048" cy="233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02956710-2561-49A0-B89D-DA72B547552C}"/>
              </a:ext>
            </a:extLst>
          </p:cNvPr>
          <p:cNvSpPr txBox="1"/>
          <p:nvPr/>
        </p:nvSpPr>
        <p:spPr>
          <a:xfrm>
            <a:off x="3347687" y="3242786"/>
            <a:ext cx="26284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Bilgisayarda danışman ismini </a:t>
            </a:r>
            <a:r>
              <a:rPr lang="tr-TR" sz="1200" b="1" dirty="0">
                <a:solidFill>
                  <a:srgbClr val="FF0000"/>
                </a:solidFill>
              </a:rPr>
              <a:t>ünvanı</a:t>
            </a:r>
            <a:r>
              <a:rPr lang="tr-TR" sz="1200" dirty="0">
                <a:solidFill>
                  <a:srgbClr val="FF0000"/>
                </a:solidFill>
              </a:rPr>
              <a:t> ile birlikte yazmayı unutma!!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7768C2ED-A026-412C-FC5A-76E5295A228C}"/>
              </a:ext>
            </a:extLst>
          </p:cNvPr>
          <p:cNvCxnSpPr>
            <a:cxnSpLocks/>
          </p:cNvCxnSpPr>
          <p:nvPr/>
        </p:nvCxnSpPr>
        <p:spPr>
          <a:xfrm>
            <a:off x="8641423" y="4073658"/>
            <a:ext cx="867387" cy="10520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20">
            <a:extLst>
              <a:ext uri="{FF2B5EF4-FFF2-40B4-BE49-F238E27FC236}">
                <a16:creationId xmlns:a16="http://schemas.microsoft.com/office/drawing/2014/main" id="{98B09351-AF7D-4A63-BECF-5825B25C9E48}"/>
              </a:ext>
            </a:extLst>
          </p:cNvPr>
          <p:cNvCxnSpPr>
            <a:cxnSpLocks/>
          </p:cNvCxnSpPr>
          <p:nvPr/>
        </p:nvCxnSpPr>
        <p:spPr>
          <a:xfrm flipH="1">
            <a:off x="2409825" y="4124326"/>
            <a:ext cx="766202" cy="8607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0" grpId="0"/>
      <p:bldP spid="24" grpId="0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96"/>
          <a:stretch/>
        </p:blipFill>
        <p:spPr>
          <a:xfrm>
            <a:off x="2258454" y="1323719"/>
            <a:ext cx="8030696" cy="3438781"/>
          </a:xfrm>
          <a:prstGeom prst="rect">
            <a:avLst/>
          </a:prstGeom>
        </p:spPr>
      </p:pic>
      <p:sp>
        <p:nvSpPr>
          <p:cNvPr id="6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1323718"/>
            <a:ext cx="8048624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860103" y="510130"/>
            <a:ext cx="222879" cy="813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82982" y="48465"/>
            <a:ext cx="390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highlight>
                  <a:srgbClr val="FFFF00"/>
                </a:highlight>
              </a:rPr>
              <a:t>Firmadaki Staj Sorumlusu tarafından Değerlendirme, Not ve Düşünceler kısmı doldurulur.</a:t>
            </a:r>
          </a:p>
        </p:txBody>
      </p:sp>
      <p:sp>
        <p:nvSpPr>
          <p:cNvPr id="12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3212339"/>
            <a:ext cx="5496952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2343150" y="4841370"/>
            <a:ext cx="333375" cy="416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2676524" y="4903053"/>
            <a:ext cx="492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İş yeri yöneticisinin ünvanı, adı soyadı ve imzası ile kurum müdürü mühür ve imzası alınır.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76525" y="591871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  <p:sp>
        <p:nvSpPr>
          <p:cNvPr id="11" name="Metin kutusu 7">
            <a:extLst>
              <a:ext uri="{FF2B5EF4-FFF2-40B4-BE49-F238E27FC236}">
                <a16:creationId xmlns:a16="http://schemas.microsoft.com/office/drawing/2014/main" id="{E81CDA6C-3D7B-4B72-9D65-35D9F04A48E2}"/>
              </a:ext>
            </a:extLst>
          </p:cNvPr>
          <p:cNvSpPr txBox="1"/>
          <p:nvPr/>
        </p:nvSpPr>
        <p:spPr>
          <a:xfrm>
            <a:off x="2509837" y="372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5" name="Metin kutusu 7">
            <a:extLst>
              <a:ext uri="{FF2B5EF4-FFF2-40B4-BE49-F238E27FC236}">
                <a16:creationId xmlns:a16="http://schemas.microsoft.com/office/drawing/2014/main" id="{D4FFC32A-A605-4532-8A40-887D3C597D66}"/>
              </a:ext>
            </a:extLst>
          </p:cNvPr>
          <p:cNvSpPr txBox="1"/>
          <p:nvPr/>
        </p:nvSpPr>
        <p:spPr>
          <a:xfrm>
            <a:off x="5259664" y="3664418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6" name="Metin kutusu 7">
            <a:extLst>
              <a:ext uri="{FF2B5EF4-FFF2-40B4-BE49-F238E27FC236}">
                <a16:creationId xmlns:a16="http://schemas.microsoft.com/office/drawing/2014/main" id="{82AB212C-F0C7-4AD7-997E-791231D2EFCD}"/>
              </a:ext>
            </a:extLst>
          </p:cNvPr>
          <p:cNvSpPr txBox="1"/>
          <p:nvPr/>
        </p:nvSpPr>
        <p:spPr>
          <a:xfrm>
            <a:off x="5256694" y="409556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KURUM KAŞESİ OLACAK</a:t>
            </a:r>
          </a:p>
        </p:txBody>
      </p:sp>
    </p:spTree>
    <p:extLst>
      <p:ext uri="{BB962C8B-B14F-4D97-AF65-F5344CB8AC3E}">
        <p14:creationId xmlns:p14="http://schemas.microsoft.com/office/powerpoint/2010/main" val="11899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4" grpId="0"/>
      <p:bldP spid="23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3.2 Üretim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49974" y="2080256"/>
            <a:ext cx="4867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Üretim Stajı Değerlendirme Formundan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1093305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30519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91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1C60D0-6D6D-4A7B-A2DD-62DD7F14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7" y="138357"/>
            <a:ext cx="5065359" cy="6314215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044275" y="1752601"/>
            <a:ext cx="5642525" cy="2163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044274" y="4167086"/>
            <a:ext cx="5642525" cy="1753994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14280" y="936921"/>
            <a:ext cx="1190626" cy="364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864600" y="4582267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</p:spTree>
    <p:extLst>
      <p:ext uri="{BB962C8B-B14F-4D97-AF65-F5344CB8AC3E}">
        <p14:creationId xmlns:p14="http://schemas.microsoft.com/office/powerpoint/2010/main" val="35479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3.3 Yönetim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058533" y="2003367"/>
            <a:ext cx="4828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Yönetim Stajı Değerlendirme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960784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52142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5610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77A078-F95B-48B1-8FB4-30BEE02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>
                <a:latin typeface="+mn-lt"/>
                <a:ea typeface="+mn-ea"/>
                <a:cs typeface="+mn-cs"/>
              </a:rPr>
              <a:t>BÖLÜM STAJ KOMİSYONU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D12E64-0A5B-4EB6-82C2-5536D13B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Prof. Dr. Derya Eren Akyol (</a:t>
            </a:r>
            <a:r>
              <a:rPr lang="tr-TR" i="1" dirty="0"/>
              <a:t>Komisyon Başkanı)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Prof. Dr. Özcan </a:t>
            </a:r>
            <a:r>
              <a:rPr lang="tr-TR" dirty="0" err="1"/>
              <a:t>Kılınçcı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Doç. Dr. Seren </a:t>
            </a:r>
            <a:r>
              <a:rPr lang="tr-TR" dirty="0" err="1"/>
              <a:t>Özmehmet</a:t>
            </a:r>
            <a:r>
              <a:rPr lang="tr-TR" dirty="0"/>
              <a:t> Taşan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Çağla </a:t>
            </a:r>
            <a:r>
              <a:rPr lang="tr-TR" dirty="0" err="1"/>
              <a:t>Cergibozan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İrem </a:t>
            </a:r>
            <a:r>
              <a:rPr lang="tr-TR" dirty="0" err="1"/>
              <a:t>Sarbat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Elif Yörük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Hilmiye Betül Dikmen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Muhammed Çağrı Budak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İclal Bağcı</a:t>
            </a:r>
          </a:p>
        </p:txBody>
      </p:sp>
      <p:pic>
        <p:nvPicPr>
          <p:cNvPr id="4" name="Picture 2" descr="https://encrypted-tbn0.gstatic.com/images?q=tbn:ANd9GcS_YbqftuodboGkMsWHdT2-0AIGxBPJyCRtHvMaJpyZGkipz_g5SQqEZAZJKIvRqNjVb9M&amp;usqp=CAU">
            <a:extLst>
              <a:ext uri="{FF2B5EF4-FFF2-40B4-BE49-F238E27FC236}">
                <a16:creationId xmlns:a16="http://schemas.microsoft.com/office/drawing/2014/main" id="{A1BE7AB7-8E09-42DD-AA04-FC9C45EC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45" y="33291"/>
            <a:ext cx="1885894" cy="1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2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1D482E-6DAD-4517-BA22-D924D75B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71022"/>
            <a:ext cx="5029902" cy="6315956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274737" y="1519135"/>
            <a:ext cx="5642525" cy="257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222075" y="4299606"/>
            <a:ext cx="5642525" cy="1836151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84478" y="1164483"/>
            <a:ext cx="1190626" cy="2999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969925" y="4639831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4165B421-06B7-4D82-A3D3-34A7A0F1DDBD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</p:spTree>
    <p:extLst>
      <p:ext uri="{BB962C8B-B14F-4D97-AF65-F5344CB8AC3E}">
        <p14:creationId xmlns:p14="http://schemas.microsoft.com/office/powerpoint/2010/main" val="3019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9748" y="424457"/>
            <a:ext cx="6049319" cy="3919996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3.4 Yönetim Stajı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Çok Disiplinli Çalışma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57" y="-96394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215270" y="2384455"/>
            <a:ext cx="568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Yönetim Stajı </a:t>
            </a:r>
            <a:r>
              <a:rPr lang="tr-TR" sz="2800" dirty="0">
                <a:hlinkClick r:id="rId2"/>
              </a:rPr>
              <a:t>Çok Disiplinli Çalışma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hazırlanmalı ve defterde Yönetim Stajı değerlendirme formundan önceki sayfaya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096000" y="1530642"/>
            <a:ext cx="1036320" cy="8538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2">
            <a:extLst>
              <a:ext uri="{FF2B5EF4-FFF2-40B4-BE49-F238E27FC236}">
                <a16:creationId xmlns:a16="http://schemas.microsoft.com/office/drawing/2014/main" id="{BC5DA08B-C470-44DB-82D7-03AA5A85CB4B}"/>
              </a:ext>
            </a:extLst>
          </p:cNvPr>
          <p:cNvSpPr/>
          <p:nvPr/>
        </p:nvSpPr>
        <p:spPr>
          <a:xfrm>
            <a:off x="2519771" y="560254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</p:spTree>
    <p:extLst>
      <p:ext uri="{BB962C8B-B14F-4D97-AF65-F5344CB8AC3E}">
        <p14:creationId xmlns:p14="http://schemas.microsoft.com/office/powerpoint/2010/main" val="3815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A8CEE1C-1104-4288-9B3A-5180802E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48" y="133234"/>
            <a:ext cx="5855304" cy="6591532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AC7F273C-261D-4F1F-AA4E-690EB4E6ECEB}"/>
              </a:ext>
            </a:extLst>
          </p:cNvPr>
          <p:cNvSpPr/>
          <p:nvPr/>
        </p:nvSpPr>
        <p:spPr>
          <a:xfrm>
            <a:off x="2703443" y="1431235"/>
            <a:ext cx="6652592" cy="52935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7">
            <a:extLst>
              <a:ext uri="{FF2B5EF4-FFF2-40B4-BE49-F238E27FC236}">
                <a16:creationId xmlns:a16="http://schemas.microsoft.com/office/drawing/2014/main" id="{0B1BC5CF-4604-4A1B-86A3-083F1CBA2A20}"/>
              </a:ext>
            </a:extLst>
          </p:cNvPr>
          <p:cNvSpPr/>
          <p:nvPr/>
        </p:nvSpPr>
        <p:spPr>
          <a:xfrm>
            <a:off x="243611" y="330051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D1BD4AC5-0350-4CA6-A6B3-5D5747CDDBB9}"/>
              </a:ext>
            </a:extLst>
          </p:cNvPr>
          <p:cNvSpPr/>
          <p:nvPr/>
        </p:nvSpPr>
        <p:spPr>
          <a:xfrm>
            <a:off x="6379046" y="5400639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Makine Mühendisliği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698D3B0-8AE3-4359-9593-A5ED3314B8C9}"/>
              </a:ext>
            </a:extLst>
          </p:cNvPr>
          <p:cNvSpPr/>
          <p:nvPr/>
        </p:nvSpPr>
        <p:spPr>
          <a:xfrm>
            <a:off x="6714309" y="5611596"/>
            <a:ext cx="1400756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İşletme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A64CE405-FDD0-477D-99C5-85A45ED5E72E}"/>
              </a:ext>
            </a:extLst>
          </p:cNvPr>
          <p:cNvSpPr/>
          <p:nvPr/>
        </p:nvSpPr>
        <p:spPr>
          <a:xfrm>
            <a:off x="4259913" y="5389526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Kalite Kontrol Mühendisi</a:t>
            </a:r>
          </a:p>
        </p:txBody>
      </p:sp>
      <p:sp>
        <p:nvSpPr>
          <p:cNvPr id="10" name="Dikdörtgen 7">
            <a:extLst>
              <a:ext uri="{FF2B5EF4-FFF2-40B4-BE49-F238E27FC236}">
                <a16:creationId xmlns:a16="http://schemas.microsoft.com/office/drawing/2014/main" id="{531AD985-8FA0-458F-97FE-0DADB1316754}"/>
              </a:ext>
            </a:extLst>
          </p:cNvPr>
          <p:cNvSpPr/>
          <p:nvPr/>
        </p:nvSpPr>
        <p:spPr>
          <a:xfrm>
            <a:off x="4312165" y="5601598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Satış ve Pazarlama Uzmanı</a:t>
            </a:r>
          </a:p>
        </p:txBody>
      </p:sp>
      <p:cxnSp>
        <p:nvCxnSpPr>
          <p:cNvPr id="12" name="Düz Ok Bağlayıcısı 20">
            <a:extLst>
              <a:ext uri="{FF2B5EF4-FFF2-40B4-BE49-F238E27FC236}">
                <a16:creationId xmlns:a16="http://schemas.microsoft.com/office/drawing/2014/main" id="{14CE4584-488D-462C-A330-508AB1A39EC2}"/>
              </a:ext>
            </a:extLst>
          </p:cNvPr>
          <p:cNvCxnSpPr>
            <a:cxnSpLocks/>
          </p:cNvCxnSpPr>
          <p:nvPr/>
        </p:nvCxnSpPr>
        <p:spPr>
          <a:xfrm flipV="1">
            <a:off x="8730637" y="5189682"/>
            <a:ext cx="1384580" cy="519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96EC9C9-6908-40B9-B3CE-E851D93F39CA}"/>
              </a:ext>
            </a:extLst>
          </p:cNvPr>
          <p:cNvSpPr txBox="1"/>
          <p:nvPr/>
        </p:nvSpPr>
        <p:spPr>
          <a:xfrm>
            <a:off x="10081025" y="4920477"/>
            <a:ext cx="164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Örnektir.</a:t>
            </a:r>
          </a:p>
        </p:txBody>
      </p:sp>
    </p:spTree>
    <p:extLst>
      <p:ext uri="{BB962C8B-B14F-4D97-AF65-F5344CB8AC3E}">
        <p14:creationId xmlns:p14="http://schemas.microsoft.com/office/powerpoint/2010/main" val="42160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/>
      <p:bldP spid="9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17971F3-E827-4B33-8E2F-6942AA6F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90" y="1793822"/>
            <a:ext cx="8294020" cy="3270356"/>
          </a:xfrm>
          <a:prstGeom prst="rect">
            <a:avLst/>
          </a:prstGeom>
        </p:spPr>
      </p:pic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E8B39FD8-DAFF-40BA-B6C5-7BC9F263F85C}"/>
              </a:ext>
            </a:extLst>
          </p:cNvPr>
          <p:cNvSpPr/>
          <p:nvPr/>
        </p:nvSpPr>
        <p:spPr>
          <a:xfrm>
            <a:off x="1948990" y="2917326"/>
            <a:ext cx="8294020" cy="1126436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Yuvarlatılmış Köşeler 17">
            <a:extLst>
              <a:ext uri="{FF2B5EF4-FFF2-40B4-BE49-F238E27FC236}">
                <a16:creationId xmlns:a16="http://schemas.microsoft.com/office/drawing/2014/main" id="{B0E6EEC8-F526-4D3F-ACE4-B5940A5A33EA}"/>
              </a:ext>
            </a:extLst>
          </p:cNvPr>
          <p:cNvSpPr/>
          <p:nvPr/>
        </p:nvSpPr>
        <p:spPr>
          <a:xfrm>
            <a:off x="1948989" y="1793822"/>
            <a:ext cx="8294019" cy="101748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20">
            <a:extLst>
              <a:ext uri="{FF2B5EF4-FFF2-40B4-BE49-F238E27FC236}">
                <a16:creationId xmlns:a16="http://schemas.microsoft.com/office/drawing/2014/main" id="{E346BD9D-7EFA-45A0-9E79-2F830AD9038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672687" y="915454"/>
            <a:ext cx="530321" cy="771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5">
            <a:extLst>
              <a:ext uri="{FF2B5EF4-FFF2-40B4-BE49-F238E27FC236}">
                <a16:creationId xmlns:a16="http://schemas.microsoft.com/office/drawing/2014/main" id="{E319A424-9EC6-406D-9990-8DAB2E04FB43}"/>
              </a:ext>
            </a:extLst>
          </p:cNvPr>
          <p:cNvSpPr txBox="1"/>
          <p:nvPr/>
        </p:nvSpPr>
        <p:spPr>
          <a:xfrm>
            <a:off x="6203008" y="499955"/>
            <a:ext cx="447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Çalışma firmadaki Staj Sorumlusu tarafından onaylanmalıdır.</a:t>
            </a:r>
          </a:p>
        </p:txBody>
      </p:sp>
      <p:sp>
        <p:nvSpPr>
          <p:cNvPr id="16" name="Dikdörtgen 20">
            <a:extLst>
              <a:ext uri="{FF2B5EF4-FFF2-40B4-BE49-F238E27FC236}">
                <a16:creationId xmlns:a16="http://schemas.microsoft.com/office/drawing/2014/main" id="{B3D952E3-8D4F-47F2-8254-1A80B19E020F}"/>
              </a:ext>
            </a:extLst>
          </p:cNvPr>
          <p:cNvSpPr/>
          <p:nvPr/>
        </p:nvSpPr>
        <p:spPr>
          <a:xfrm>
            <a:off x="8784395" y="4996536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 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cxnSp>
        <p:nvCxnSpPr>
          <p:cNvPr id="17" name="Düz Ok Bağlayıcısı 20">
            <a:extLst>
              <a:ext uri="{FF2B5EF4-FFF2-40B4-BE49-F238E27FC236}">
                <a16:creationId xmlns:a16="http://schemas.microsoft.com/office/drawing/2014/main" id="{E1909822-CEA3-4C62-BDC0-99D2DAA0E0C5}"/>
              </a:ext>
            </a:extLst>
          </p:cNvPr>
          <p:cNvCxnSpPr>
            <a:cxnSpLocks/>
          </p:cNvCxnSpPr>
          <p:nvPr/>
        </p:nvCxnSpPr>
        <p:spPr>
          <a:xfrm>
            <a:off x="7805530" y="4043763"/>
            <a:ext cx="1738544" cy="846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893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HAZIRLANMASI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4.ADIM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750341" y="689351"/>
            <a:ext cx="6198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Öğrenci yaptığı staj türü ve işletmenin özelliklerine göre (Üretim, Yönetim-İmalat Sektörü, Yönetim-Servis Sektörü) ilgili staj şablonunu kullanarak içeriğindeki soruları eksiksiz cevaplayacak ve belirtilen formları ilgili sayfalara ekleyecektir.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Üretim Stajı Şablonu için </a:t>
            </a:r>
            <a:r>
              <a:rPr lang="tr-TR" sz="2600" dirty="0">
                <a:solidFill>
                  <a:srgbClr val="0070C0"/>
                </a:solidFill>
                <a:hlinkClick r:id="rId2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Yönetim Stajı Şablonu için </a:t>
            </a:r>
            <a:r>
              <a:rPr lang="tr-TR" sz="2600" dirty="0">
                <a:solidFill>
                  <a:srgbClr val="0070C0"/>
                </a:solidFill>
                <a:hlinkClick r:id="rId3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130800" y="954394"/>
            <a:ext cx="6195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152400" y="4466410"/>
            <a:ext cx="6198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Staj defteri </a:t>
            </a:r>
            <a:r>
              <a:rPr lang="tr-TR" sz="2600" u="sng" dirty="0">
                <a:solidFill>
                  <a:srgbClr val="FF0000"/>
                </a:solidFill>
              </a:rPr>
              <a:t>bilgisayarda yazılmalı</a:t>
            </a:r>
            <a:r>
              <a:rPr lang="tr-TR" sz="2600" dirty="0"/>
              <a:t>, defterin tüm sayfaları (kapak ve içindekiler sayfası hariç) </a:t>
            </a:r>
            <a:r>
              <a:rPr lang="tr-TR" sz="2600" u="sng" dirty="0">
                <a:solidFill>
                  <a:srgbClr val="FF0000"/>
                </a:solidFill>
              </a:rPr>
              <a:t>Firma Staj Yetkilisi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tarafından </a:t>
            </a:r>
            <a:r>
              <a:rPr lang="tr-TR" sz="2600" u="sng" dirty="0">
                <a:solidFill>
                  <a:srgbClr val="FF0000"/>
                </a:solidFill>
              </a:rPr>
              <a:t>imzalanmalı (ıslak imza)</a:t>
            </a:r>
            <a:r>
              <a:rPr lang="tr-TR" sz="2600" dirty="0"/>
              <a:t> ve </a:t>
            </a:r>
            <a:r>
              <a:rPr lang="tr-TR" sz="2600" u="sng" dirty="0">
                <a:solidFill>
                  <a:srgbClr val="FF0000"/>
                </a:solidFill>
              </a:rPr>
              <a:t>firma kaşesi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basılmalıdır. Kişi kaşesi kabul edilmeyecektir.</a:t>
            </a:r>
          </a:p>
        </p:txBody>
      </p:sp>
      <p:cxnSp>
        <p:nvCxnSpPr>
          <p:cNvPr id="28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2123756" y="3540034"/>
            <a:ext cx="0" cy="926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A198629-F8FC-4F1E-B97B-01220FD9182F}"/>
              </a:ext>
            </a:extLst>
          </p:cNvPr>
          <p:cNvSpPr txBox="1"/>
          <p:nvPr/>
        </p:nvSpPr>
        <p:spPr>
          <a:xfrm>
            <a:off x="6818755" y="4279268"/>
            <a:ext cx="4947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NOT: Şablondaki formata uymayan defterler kabul edilmeyecektir.</a:t>
            </a:r>
          </a:p>
          <a:p>
            <a:pPr algn="just"/>
            <a:r>
              <a:rPr lang="tr-TR" dirty="0"/>
              <a:t>Staj sorularının cevapları direkt bu şablonların içine yazıldığında format uygun olacaktır. İçindekiler tablosu otomatik olarak oluşturulmuştur. Yapılan değişikliklerin yansıması için sağ tıklayıp </a:t>
            </a:r>
            <a:r>
              <a:rPr lang="tr-TR" u="sng" dirty="0"/>
              <a:t>alanı güncelleştir</a:t>
            </a:r>
            <a:r>
              <a:rPr lang="tr-TR" dirty="0"/>
              <a:t> yazısına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4233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3B0FB20-5F74-4DE9-8119-CB627EB089B8}"/>
              </a:ext>
            </a:extLst>
          </p:cNvPr>
          <p:cNvSpPr txBox="1"/>
          <p:nvPr/>
        </p:nvSpPr>
        <p:spPr>
          <a:xfrm>
            <a:off x="5390770" y="2459504"/>
            <a:ext cx="5699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Staj defteri, beyaz karton kapaklı ve siyah cilt bantlı olmalıdır.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(Kesinlikle spiral ciltli olmayacaktır.)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Kapaktaki Sınıfı kısmına bitirdiğiniz sınıf yazılmalıdır.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353F972-7F87-4F1E-8170-E455F63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5029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612B757-EEE1-4812-9EB9-123E3802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74" y="2454344"/>
            <a:ext cx="11339650" cy="2899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1772CCA-2B00-4CC4-9818-8204B489506A}"/>
              </a:ext>
            </a:extLst>
          </p:cNvPr>
          <p:cNvSpPr txBox="1"/>
          <p:nvPr/>
        </p:nvSpPr>
        <p:spPr>
          <a:xfrm>
            <a:off x="1889134" y="981230"/>
            <a:ext cx="841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Hem dijital ortamda hem de elden teslim edilecek (bkz. 5. Adım) staj defterlerinin içeriğinin birebir aynı olduğunu gösteren, kapak sayfasından sonra bulunan beyan ıslak imzalanmalıdır.</a:t>
            </a:r>
          </a:p>
          <a:p>
            <a:pPr algn="just"/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4" name="Metin kutusu 7">
            <a:extLst>
              <a:ext uri="{FF2B5EF4-FFF2-40B4-BE49-F238E27FC236}">
                <a16:creationId xmlns:a16="http://schemas.microsoft.com/office/drawing/2014/main" id="{D57E8856-614A-4821-9C62-E8006274A2A9}"/>
              </a:ext>
            </a:extLst>
          </p:cNvPr>
          <p:cNvSpPr txBox="1"/>
          <p:nvPr/>
        </p:nvSpPr>
        <p:spPr>
          <a:xfrm>
            <a:off x="7682728" y="504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</p:spTree>
    <p:extLst>
      <p:ext uri="{BB962C8B-B14F-4D97-AF65-F5344CB8AC3E}">
        <p14:creationId xmlns:p14="http://schemas.microsoft.com/office/powerpoint/2010/main" val="41002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471002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5.1 Elden Teslim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43155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539502" y="1176222"/>
            <a:ext cx="6299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defterini, güz yarıyılının başlamasını takip eden 30 gün içinde,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>
                <a:solidFill>
                  <a:srgbClr val="FF0000"/>
                </a:solidFill>
              </a:rPr>
              <a:t>Bölüm web sayfasında ilan edilen tarih aralığında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/>
              <a:t>Bölüm Staj Komisyonu Üyelerine</a:t>
            </a:r>
            <a:r>
              <a:rPr lang="tr-TR" sz="2400" dirty="0"/>
              <a:t>  </a:t>
            </a:r>
            <a:r>
              <a:rPr lang="tr-TR" sz="2400" u="sng" dirty="0">
                <a:solidFill>
                  <a:srgbClr val="FF0000"/>
                </a:solidFill>
              </a:rPr>
              <a:t>imza karşılığı teslim etmelidir.</a:t>
            </a:r>
            <a:r>
              <a:rPr lang="tr-TR" sz="2400" dirty="0">
                <a:solidFill>
                  <a:srgbClr val="FF0000"/>
                </a:solidFill>
              </a:rPr>
              <a:t>  </a:t>
            </a:r>
            <a:r>
              <a:rPr lang="tr-TR" sz="2400" dirty="0"/>
              <a:t> </a:t>
            </a:r>
          </a:p>
        </p:txBody>
      </p:sp>
      <p:sp>
        <p:nvSpPr>
          <p:cNvPr id="27" name="Metin kutusu 11">
            <a:extLst>
              <a:ext uri="{FF2B5EF4-FFF2-40B4-BE49-F238E27FC236}">
                <a16:creationId xmlns:a16="http://schemas.microsoft.com/office/drawing/2014/main" id="{5DFCAEA2-D327-4904-A712-05C846AD9658}"/>
              </a:ext>
            </a:extLst>
          </p:cNvPr>
          <p:cNvSpPr txBox="1"/>
          <p:nvPr/>
        </p:nvSpPr>
        <p:spPr>
          <a:xfrm>
            <a:off x="256903" y="4867961"/>
            <a:ext cx="538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Not: Teslim etmeden önce </a:t>
            </a:r>
            <a:r>
              <a:rPr lang="tr-TR" sz="2400" u="sng" dirty="0">
                <a:solidFill>
                  <a:srgbClr val="FF0000"/>
                </a:solidFill>
              </a:rPr>
              <a:t>staj defteri,</a:t>
            </a:r>
            <a:r>
              <a:rPr lang="tr-TR" sz="2400" dirty="0"/>
              <a:t> formatta belirtilen şekilde ve onay alınmış formlar ile birlikte </a:t>
            </a:r>
            <a:r>
              <a:rPr lang="tr-TR" sz="2400" u="sng" dirty="0">
                <a:solidFill>
                  <a:srgbClr val="FF0000"/>
                </a:solidFill>
              </a:rPr>
              <a:t>ciltlenmelidir. </a:t>
            </a:r>
          </a:p>
        </p:txBody>
      </p:sp>
      <p:sp>
        <p:nvSpPr>
          <p:cNvPr id="10" name="Metin kutusu 11">
            <a:extLst>
              <a:ext uri="{FF2B5EF4-FFF2-40B4-BE49-F238E27FC236}">
                <a16:creationId xmlns:a16="http://schemas.microsoft.com/office/drawing/2014/main" id="{7FC2A53B-1FCC-41D8-BDF1-A44B3BE76ADC}"/>
              </a:ext>
            </a:extLst>
          </p:cNvPr>
          <p:cNvSpPr txBox="1"/>
          <p:nvPr/>
        </p:nvSpPr>
        <p:spPr>
          <a:xfrm>
            <a:off x="5828273" y="122703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DÖNEMİNDE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1" name="Metin kutusu 11">
            <a:extLst>
              <a:ext uri="{FF2B5EF4-FFF2-40B4-BE49-F238E27FC236}">
                <a16:creationId xmlns:a16="http://schemas.microsoft.com/office/drawing/2014/main" id="{5A4E185E-9668-4BD1-BE0B-E61B06D06EC9}"/>
              </a:ext>
            </a:extLst>
          </p:cNvPr>
          <p:cNvSpPr txBox="1"/>
          <p:nvPr/>
        </p:nvSpPr>
        <p:spPr>
          <a:xfrm>
            <a:off x="5955593" y="3679698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 DIŞINDA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FDC7950-FBE6-4A7D-AD6C-39B32A8093D1}"/>
              </a:ext>
            </a:extLst>
          </p:cNvPr>
          <p:cNvSpPr txBox="1"/>
          <p:nvPr/>
        </p:nvSpPr>
        <p:spPr>
          <a:xfrm>
            <a:off x="6016169" y="4683296"/>
            <a:ext cx="5600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 stajın bitiş tarihini takip eden 30 gün içinde, Bölüm Staj Komisyonu Üyelerine  imza karşılığı teslim etmelidir.  </a:t>
            </a:r>
          </a:p>
        </p:txBody>
      </p:sp>
    </p:spTree>
    <p:extLst>
      <p:ext uri="{BB962C8B-B14F-4D97-AF65-F5344CB8AC3E}">
        <p14:creationId xmlns:p14="http://schemas.microsoft.com/office/powerpoint/2010/main" val="330803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36587" y="477549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5.2 Dijital Teslim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(Pdf formatında)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4559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2215166" y="3874244"/>
            <a:ext cx="0" cy="646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11">
            <a:extLst>
              <a:ext uri="{FF2B5EF4-FFF2-40B4-BE49-F238E27FC236}">
                <a16:creationId xmlns:a16="http://schemas.microsoft.com/office/drawing/2014/main" id="{679FB53A-3103-4512-A5E1-E79382DC4FAF}"/>
              </a:ext>
            </a:extLst>
          </p:cNvPr>
          <p:cNvSpPr txBox="1"/>
          <p:nvPr/>
        </p:nvSpPr>
        <p:spPr>
          <a:xfrm>
            <a:off x="136587" y="4489050"/>
            <a:ext cx="515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Web sayfasında ilan edilen tarih aralığında staj defterinin dijital hali Sakaide açılan Staj dersinin ödevler kısmına yüklenmelidir.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291801A-4883-467D-BBC0-7102E37D6A45}"/>
              </a:ext>
            </a:extLst>
          </p:cNvPr>
          <p:cNvSpPr txBox="1"/>
          <p:nvPr/>
        </p:nvSpPr>
        <p:spPr>
          <a:xfrm>
            <a:off x="7664918" y="4331633"/>
            <a:ext cx="445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Defterini dijital olarak teslim etmeyen öğrenciler staj sözlüsüne </a:t>
            </a:r>
            <a:r>
              <a:rPr lang="tr-TR" sz="2400" u="sng" dirty="0"/>
              <a:t>alınmayacaktır.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E13F5567-F23F-4C31-B504-AB45266376AB}"/>
              </a:ext>
            </a:extLst>
          </p:cNvPr>
          <p:cNvCxnSpPr>
            <a:cxnSpLocks/>
          </p:cNvCxnSpPr>
          <p:nvPr/>
        </p:nvCxnSpPr>
        <p:spPr>
          <a:xfrm>
            <a:off x="4804177" y="3856803"/>
            <a:ext cx="2929034" cy="94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1">
            <a:extLst>
              <a:ext uri="{FF2B5EF4-FFF2-40B4-BE49-F238E27FC236}">
                <a16:creationId xmlns:a16="http://schemas.microsoft.com/office/drawing/2014/main" id="{CF8F4821-0748-474D-A83D-1F1B49F684C2}"/>
              </a:ext>
            </a:extLst>
          </p:cNvPr>
          <p:cNvSpPr txBox="1"/>
          <p:nvPr/>
        </p:nvSpPr>
        <p:spPr>
          <a:xfrm>
            <a:off x="5309598" y="0"/>
            <a:ext cx="6745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u="sng" dirty="0"/>
              <a:t>Elden teslim </a:t>
            </a:r>
            <a:r>
              <a:rPr lang="tr-TR" sz="2400" dirty="0"/>
              <a:t>ve </a:t>
            </a:r>
            <a:r>
              <a:rPr lang="tr-TR" sz="2400" u="sng" dirty="0"/>
              <a:t>dijital teslim </a:t>
            </a:r>
            <a:r>
              <a:rPr lang="tr-TR" sz="2400" dirty="0"/>
              <a:t>web sayfasında belirtilen </a:t>
            </a:r>
            <a:r>
              <a:rPr lang="tr-TR" sz="2400" u="sng" dirty="0"/>
              <a:t>aynı tarih aralığında birlikte</a:t>
            </a:r>
            <a:r>
              <a:rPr lang="tr-TR" sz="2400" dirty="0"/>
              <a:t> yapılmalıdır.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Dijital olarak teslim edilen staj defterleri ile elden teslim edilen staj defterlerinin içeriği </a:t>
            </a:r>
            <a:r>
              <a:rPr lang="tr-TR" sz="2400" u="sng" dirty="0"/>
              <a:t>birebir aynı olmalıdır.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Elden teslim edilen defterin içinde bulunan </a:t>
            </a:r>
            <a:r>
              <a:rPr lang="tr-TR" sz="2400" u="sng" dirty="0"/>
              <a:t>ıslak imzalı ve onaylı tüm formlar taratılmalı ve dijital deftere eklenmelidir.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Formlar haricindeki sayfaların taratılmasına </a:t>
            </a:r>
            <a:r>
              <a:rPr lang="tr-TR" sz="2400" u="sng" dirty="0"/>
              <a:t>gerek yoktur.</a:t>
            </a:r>
          </a:p>
          <a:p>
            <a:endParaRPr lang="tr-TR" sz="2400" u="sng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71CB92E-A8B7-4FD4-BC21-E6165844B45C}"/>
              </a:ext>
            </a:extLst>
          </p:cNvPr>
          <p:cNvSpPr/>
          <p:nvPr/>
        </p:nvSpPr>
        <p:spPr>
          <a:xfrm>
            <a:off x="172694" y="542127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000" dirty="0"/>
              <a:t>Yükleyeceğiniz dosyanın ismi:</a:t>
            </a:r>
          </a:p>
          <a:p>
            <a:pPr algn="just"/>
            <a:r>
              <a:rPr lang="tr-TR" sz="2000" dirty="0"/>
              <a:t>Üretim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U_2024_OGRNO</a:t>
            </a:r>
          </a:p>
          <a:p>
            <a:pPr algn="just"/>
            <a:r>
              <a:rPr lang="tr-TR" sz="2000" dirty="0"/>
              <a:t>Yönetim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Y_2024_OGRNO</a:t>
            </a:r>
          </a:p>
          <a:p>
            <a:pPr algn="just"/>
            <a:r>
              <a:rPr lang="tr-TR" sz="2000" dirty="0"/>
              <a:t>şeklinde olmalıdır.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F0946ED6-8548-4375-8CB6-52E424D53101}"/>
              </a:ext>
            </a:extLst>
          </p:cNvPr>
          <p:cNvCxnSpPr>
            <a:cxnSpLocks/>
          </p:cNvCxnSpPr>
          <p:nvPr/>
        </p:nvCxnSpPr>
        <p:spPr>
          <a:xfrm>
            <a:off x="4804177" y="6082989"/>
            <a:ext cx="7503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6FBA3D7-D16F-4697-A789-1FB4B110A1B8}"/>
              </a:ext>
            </a:extLst>
          </p:cNvPr>
          <p:cNvSpPr txBox="1"/>
          <p:nvPr/>
        </p:nvSpPr>
        <p:spPr>
          <a:xfrm>
            <a:off x="5554488" y="5882934"/>
            <a:ext cx="578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Stajı gerçekleştirdiğiniz yıl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3937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9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205956"/>
            <a:ext cx="4644887" cy="2550307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STAJIN DEĞERLENDİRİLMESİ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-26504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6.ADIM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995004" y="226139"/>
            <a:ext cx="5866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STAJ DEFTERİNİ TESLİM EDEN ÖĞRENCİ </a:t>
            </a:r>
          </a:p>
        </p:txBody>
      </p:sp>
      <p:sp>
        <p:nvSpPr>
          <p:cNvPr id="12" name="Metin kutusu 5">
            <a:extLst>
              <a:ext uri="{FF2B5EF4-FFF2-40B4-BE49-F238E27FC236}">
                <a16:creationId xmlns:a16="http://schemas.microsoft.com/office/drawing/2014/main" id="{65AAD96F-F457-432F-ABF7-3067893B0514}"/>
              </a:ext>
            </a:extLst>
          </p:cNvPr>
          <p:cNvSpPr txBox="1"/>
          <p:nvPr/>
        </p:nvSpPr>
        <p:spPr>
          <a:xfrm>
            <a:off x="6311963" y="684702"/>
            <a:ext cx="5232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Bölümümüz web sayfasında </a:t>
            </a:r>
          </a:p>
          <a:p>
            <a:pPr algn="ctr"/>
            <a:r>
              <a:rPr lang="tr-TR" sz="2600" dirty="0">
                <a:solidFill>
                  <a:srgbClr val="FF0000"/>
                </a:solidFill>
              </a:rPr>
              <a:t>staj sözlü duyurularını takip eder.</a:t>
            </a:r>
          </a:p>
        </p:txBody>
      </p:sp>
      <p:cxnSp>
        <p:nvCxnSpPr>
          <p:cNvPr id="17" name="Düz Ok Bağlayıcısı 6">
            <a:extLst>
              <a:ext uri="{FF2B5EF4-FFF2-40B4-BE49-F238E27FC236}">
                <a16:creationId xmlns:a16="http://schemas.microsoft.com/office/drawing/2014/main" id="{1526E07D-AF38-49A2-9742-FBD0EFB36C3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97287" y="1481110"/>
            <a:ext cx="1737266" cy="772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5">
            <a:extLst>
              <a:ext uri="{FF2B5EF4-FFF2-40B4-BE49-F238E27FC236}">
                <a16:creationId xmlns:a16="http://schemas.microsoft.com/office/drawing/2014/main" id="{C04986F7-4EE7-43E5-9711-4DC49B9B20C9}"/>
              </a:ext>
            </a:extLst>
          </p:cNvPr>
          <p:cNvSpPr txBox="1"/>
          <p:nvPr/>
        </p:nvSpPr>
        <p:spPr>
          <a:xfrm>
            <a:off x="6534553" y="1719370"/>
            <a:ext cx="5652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Bölümümüz </a:t>
            </a:r>
            <a:r>
              <a:rPr lang="tr-TR" sz="2600" u="sng" dirty="0"/>
              <a:t>web sayfasında belirtilen tarihte ve belirtilen Staj Komisyonu Üyesi tarafından yapılacak olan staj sözlüsüne katılır</a:t>
            </a:r>
            <a:r>
              <a:rPr lang="tr-TR" sz="26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Eğer sözlü sırasında mevcut deftere bir düzeltme verilirse, öğrenci verilen süre içinde </a:t>
            </a:r>
            <a:r>
              <a:rPr lang="tr-TR" sz="2600" dirty="0">
                <a:solidFill>
                  <a:srgbClr val="FF0000"/>
                </a:solidFill>
              </a:rPr>
              <a:t>gerekli düzeltmeleri yapar </a:t>
            </a:r>
            <a:r>
              <a:rPr lang="tr-TR" sz="2600" dirty="0"/>
              <a:t>ve çıktısını elden teslim eder. Ayrıca, defterinin </a:t>
            </a:r>
            <a:r>
              <a:rPr lang="tr-TR" sz="2600" dirty="0">
                <a:solidFill>
                  <a:srgbClr val="FF0000"/>
                </a:solidFill>
              </a:rPr>
              <a:t>güncel halini  dijital formatta </a:t>
            </a:r>
            <a:r>
              <a:rPr lang="tr-TR" sz="2600" dirty="0" err="1">
                <a:solidFill>
                  <a:srgbClr val="FF0000"/>
                </a:solidFill>
              </a:rPr>
              <a:t>sakai</a:t>
            </a:r>
            <a:r>
              <a:rPr lang="tr-TR" sz="2600" dirty="0">
                <a:solidFill>
                  <a:srgbClr val="FF0000"/>
                </a:solidFill>
              </a:rPr>
              <a:t> ödevler kısmına yeniden yükler.</a:t>
            </a:r>
          </a:p>
        </p:txBody>
      </p:sp>
      <p:cxnSp>
        <p:nvCxnSpPr>
          <p:cNvPr id="23" name="Düz Ok Bağlayıcısı 20">
            <a:extLst>
              <a:ext uri="{FF2B5EF4-FFF2-40B4-BE49-F238E27FC236}">
                <a16:creationId xmlns:a16="http://schemas.microsoft.com/office/drawing/2014/main" id="{665754A2-4330-48C3-97FB-67E97AF2EF2A}"/>
              </a:ext>
            </a:extLst>
          </p:cNvPr>
          <p:cNvCxnSpPr>
            <a:cxnSpLocks/>
          </p:cNvCxnSpPr>
          <p:nvPr/>
        </p:nvCxnSpPr>
        <p:spPr>
          <a:xfrm>
            <a:off x="2487666" y="2873829"/>
            <a:ext cx="0" cy="1058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6109C3-8D61-4177-A319-22A80353A405}"/>
              </a:ext>
            </a:extLst>
          </p:cNvPr>
          <p:cNvSpPr txBox="1"/>
          <p:nvPr/>
        </p:nvSpPr>
        <p:spPr>
          <a:xfrm>
            <a:off x="335280" y="4049486"/>
            <a:ext cx="4811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Staj</a:t>
            </a:r>
            <a:r>
              <a:rPr lang="en-US" sz="2400" dirty="0"/>
              <a:t> </a:t>
            </a:r>
            <a:r>
              <a:rPr lang="en-US" sz="2400" dirty="0" err="1"/>
              <a:t>sözlüsünü</a:t>
            </a:r>
            <a:r>
              <a:rPr lang="en-US" sz="2400" dirty="0"/>
              <a:t> </a:t>
            </a:r>
            <a:r>
              <a:rPr lang="en-US" sz="2400" dirty="0" err="1"/>
              <a:t>başar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ile</a:t>
            </a:r>
            <a:r>
              <a:rPr lang="en-US" sz="2400" dirty="0"/>
              <a:t> </a:t>
            </a:r>
            <a:r>
              <a:rPr lang="en-US" sz="2400" dirty="0" err="1"/>
              <a:t>tamamlayan</a:t>
            </a:r>
            <a:r>
              <a:rPr lang="tr-TR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 </a:t>
            </a:r>
            <a:r>
              <a:rPr lang="en-US" sz="2400" dirty="0" err="1"/>
              <a:t>stajlar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tamamlamas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 </a:t>
            </a:r>
            <a:r>
              <a:rPr lang="en-US" sz="2400" dirty="0" err="1"/>
              <a:t>takip</a:t>
            </a:r>
            <a:r>
              <a:rPr lang="en-US" sz="2400" dirty="0"/>
              <a:t> </a:t>
            </a:r>
            <a:r>
              <a:rPr lang="en-US" sz="2400" dirty="0" err="1"/>
              <a:t>eden</a:t>
            </a:r>
            <a:r>
              <a:rPr lang="en-US" sz="2400" dirty="0"/>
              <a:t> </a:t>
            </a:r>
            <a:r>
              <a:rPr lang="tr-TR" sz="2400" dirty="0"/>
              <a:t>süreçte: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Stajlar</a:t>
            </a:r>
            <a:r>
              <a:rPr lang="tr-TR" sz="2400" dirty="0">
                <a:solidFill>
                  <a:srgbClr val="FF0000"/>
                </a:solidFill>
              </a:rPr>
              <a:t>ı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ilişkin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bilgiler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(BAŞARILI‐BAŞARISIZ‐RED)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transkriptinde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görünecektir</a:t>
            </a:r>
            <a:r>
              <a:rPr lang="en-US" sz="2400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177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36384BB-6BA9-40CC-8FAA-266D6814D953}"/>
              </a:ext>
            </a:extLst>
          </p:cNvPr>
          <p:cNvSpPr/>
          <p:nvPr/>
        </p:nvSpPr>
        <p:spPr>
          <a:xfrm>
            <a:off x="899160" y="444137"/>
            <a:ext cx="10191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Üretim Stajının amacı imalat sektöründe faaliyet gösteren işletmelerin yerinde tanınması, ve derslerde anlatılan teorik bilgi ve yöntemlerin işletmelerdeki uygulamalarının tecrübe edilmesidir. </a:t>
            </a:r>
            <a:br>
              <a:rPr lang="tr-TR" sz="2800" dirty="0"/>
            </a:b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Yönetim Stajının amacı işletmelerin yönetim ve örgütlenme biçimlerini tanıma ve Endüstri Mühendislerinin görev alabileceği temel alanları öğrenme ve teorikte öğrenilen çözüm teknikleriyle pratikteki sorunlara çözüm bulabilmedir.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Bu sunum Dokuz Eylül Üniversitesi Endüstri Mühendisliği Bölümü öğrencilerinin staj süreci hakkında bilgilendirilmesi için hazırlanmıştır.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Dikkat! Bazı bölümlerde ilgili belgelere ulaşılabilmesi için köprü bağlantıları bulunmaktadır.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455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784721B-AD38-48F3-B607-51F51A07A4DF}"/>
              </a:ext>
            </a:extLst>
          </p:cNvPr>
          <p:cNvSpPr txBox="1"/>
          <p:nvPr/>
        </p:nvSpPr>
        <p:spPr>
          <a:xfrm>
            <a:off x="4559300" y="457200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STAJ TÜRÜ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B94216C-9A4D-4E80-BFB6-90622F0DF73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2258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77A004F-1BB2-4CF5-BA03-35368834F15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E4C4B891-91E7-4F51-9849-492DAC2F54B8}"/>
              </a:ext>
            </a:extLst>
          </p:cNvPr>
          <p:cNvSpPr/>
          <p:nvPr/>
        </p:nvSpPr>
        <p:spPr>
          <a:xfrm>
            <a:off x="342900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ÜRETİM STAJI</a:t>
            </a:r>
          </a:p>
          <a:p>
            <a:pPr algn="ctr"/>
            <a:r>
              <a:rPr lang="tr-TR" sz="2800" dirty="0"/>
              <a:t>Üretim Stajı yapabilmek için en az </a:t>
            </a:r>
            <a:r>
              <a:rPr lang="tr-TR" sz="2800" u="sng" dirty="0"/>
              <a:t>2. sınıf 2. yarıyılını </a:t>
            </a:r>
            <a:r>
              <a:rPr lang="tr-TR" sz="2800" dirty="0"/>
              <a:t>ve </a:t>
            </a:r>
            <a:r>
              <a:rPr lang="tr-TR" sz="2800" u="sng" dirty="0"/>
              <a:t>Atölye Eğitimi</a:t>
            </a:r>
            <a:r>
              <a:rPr lang="tr-TR" sz="2800" dirty="0"/>
              <a:t> dersini başarıyla </a:t>
            </a:r>
            <a:r>
              <a:rPr lang="tr-TR" sz="2800" u="sng" dirty="0"/>
              <a:t>tamamlamış olmak </a:t>
            </a:r>
            <a:r>
              <a:rPr lang="tr-TR" sz="2800" dirty="0"/>
              <a:t>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4 HAFTA 20 İŞ GÜNÜ</a:t>
            </a:r>
          </a:p>
        </p:txBody>
      </p:sp>
      <p:sp>
        <p:nvSpPr>
          <p:cNvPr id="16" name="Dikdörtgen: Yuvarlatılmış Köşeler 15">
            <a:extLst>
              <a:ext uri="{FF2B5EF4-FFF2-40B4-BE49-F238E27FC236}">
                <a16:creationId xmlns:a16="http://schemas.microsoft.com/office/drawing/2014/main" id="{FE6D797E-A1F0-4DC9-A945-2851E0B3F91E}"/>
              </a:ext>
            </a:extLst>
          </p:cNvPr>
          <p:cNvSpPr/>
          <p:nvPr/>
        </p:nvSpPr>
        <p:spPr>
          <a:xfrm>
            <a:off x="6908802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800" dirty="0">
                <a:solidFill>
                  <a:schemeClr val="tx1"/>
                </a:solidFill>
              </a:rPr>
              <a:t>YÖNETİM STAJI</a:t>
            </a:r>
          </a:p>
          <a:p>
            <a:pPr algn="ctr"/>
            <a:r>
              <a:rPr lang="tr-TR" sz="2800" dirty="0"/>
              <a:t>Yönetim Stajı yapabilmek için en az </a:t>
            </a:r>
            <a:r>
              <a:rPr lang="tr-TR" sz="2800" u="sng" dirty="0"/>
              <a:t>3. sınıf 2. yarıyılını </a:t>
            </a:r>
            <a:r>
              <a:rPr lang="tr-TR" sz="2800" dirty="0"/>
              <a:t>ve</a:t>
            </a:r>
            <a:r>
              <a:rPr lang="tr-TR" sz="2800" u="sng" dirty="0"/>
              <a:t> Üretim Stajını </a:t>
            </a:r>
            <a:r>
              <a:rPr lang="tr-TR" sz="2800" dirty="0"/>
              <a:t>başarıyla</a:t>
            </a:r>
            <a:r>
              <a:rPr lang="tr-TR" sz="2800" u="sng" dirty="0"/>
              <a:t> tamamlamış olmak </a:t>
            </a:r>
            <a:r>
              <a:rPr lang="tr-TR" sz="2800" dirty="0"/>
              <a:t>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r>
              <a:rPr lang="tr-TR" sz="2800" dirty="0"/>
              <a:t> </a:t>
            </a: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6 HAFTA 30 İŞ GÜNÜ</a:t>
            </a:r>
          </a:p>
          <a:p>
            <a:pPr algn="ctr"/>
            <a:endParaRPr lang="tr-TR" sz="2800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3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BB59B3-B183-4A5E-9DFA-9650DC38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" y="19277"/>
            <a:ext cx="10515600" cy="1325563"/>
          </a:xfrm>
        </p:spPr>
        <p:txBody>
          <a:bodyPr/>
          <a:lstStyle/>
          <a:p>
            <a:r>
              <a:rPr lang="tr-TR" sz="4800" dirty="0">
                <a:latin typeface="+mn-lt"/>
                <a:ea typeface="+mn-ea"/>
                <a:cs typeface="+mn-cs"/>
              </a:rPr>
              <a:t>SUNUM AKIŞI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C1F2A-26FA-4845-9A66-9C8F8B30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1417003"/>
            <a:ext cx="10515600" cy="490986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Staj Öncesi Yapılması Gerekenler</a:t>
            </a:r>
          </a:p>
          <a:p>
            <a:pPr marL="457200" lvl="1" indent="0">
              <a:buNone/>
            </a:pPr>
            <a:r>
              <a:rPr lang="tr-TR" sz="2800" dirty="0"/>
              <a:t>1. Adım Staj Yerinin Belirlenmesi</a:t>
            </a:r>
          </a:p>
          <a:p>
            <a:pPr marL="457200" lvl="1" indent="0">
              <a:buNone/>
            </a:pPr>
            <a:r>
              <a:rPr lang="tr-TR" sz="2800" dirty="0"/>
              <a:t>2. Adım Staj Başlama Kabul Formunun Doldurulması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Sırasında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3. Adım Staj Formlarının Hazırlanması</a:t>
            </a:r>
          </a:p>
          <a:p>
            <a:pPr marL="457200" lvl="1" indent="0">
              <a:buNone/>
            </a:pPr>
            <a:r>
              <a:rPr lang="tr-TR" sz="2800" dirty="0"/>
              <a:t>4. Adım Staj Defterinin Hazırlanması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Sonrasında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5. Adım Staj Defterinin Teslimi</a:t>
            </a:r>
          </a:p>
          <a:p>
            <a:pPr marL="457200" lvl="1" indent="0">
              <a:buNone/>
            </a:pPr>
            <a:r>
              <a:rPr lang="tr-TR" sz="2800" dirty="0"/>
              <a:t>6. Adım Stajın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3857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8B083A4-3DC6-4CBF-A1E5-7C7818605984}"/>
              </a:ext>
            </a:extLst>
          </p:cNvPr>
          <p:cNvSpPr/>
          <p:nvPr/>
        </p:nvSpPr>
        <p:spPr>
          <a:xfrm>
            <a:off x="190499" y="177800"/>
            <a:ext cx="3754483" cy="25527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YERİNİN BELİRLENMESİ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62AFE236-45EA-467E-942B-1EF844F96C76}"/>
              </a:ext>
            </a:extLst>
          </p:cNvPr>
          <p:cNvCxnSpPr>
            <a:cxnSpLocks/>
          </p:cNvCxnSpPr>
          <p:nvPr/>
        </p:nvCxnSpPr>
        <p:spPr>
          <a:xfrm>
            <a:off x="4023359" y="1101636"/>
            <a:ext cx="2390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5961EDBF-9CBD-4AB0-A30A-56BD3D428978}"/>
              </a:ext>
            </a:extLst>
          </p:cNvPr>
          <p:cNvSpPr txBox="1"/>
          <p:nvPr/>
        </p:nvSpPr>
        <p:spPr>
          <a:xfrm>
            <a:off x="6413500" y="282607"/>
            <a:ext cx="558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rgbClr val="0070C0"/>
                </a:solidFill>
              </a:rPr>
              <a:t>Bölüm staj uygulama esaslarında </a:t>
            </a:r>
            <a:r>
              <a:rPr lang="tr-TR" sz="2800" dirty="0"/>
              <a:t>staj yapılan işletme ile ilgili belirtilen nitelikler: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ve Yönetim Stajı yapılacak firmada en az 1 Endüstri Mühendisi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Stajı yapılacak olan firmada en az 50, Yönetim Stajı yapılacak olan firmada en az 10 çalışan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Staj yapacağınız firma staj defterinde belirtilen tüm sorulara cevap verebileceğiniz nitelikte olmalıdır.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E1ABD-C337-416F-81B9-7C204FE350B0}"/>
              </a:ext>
            </a:extLst>
          </p:cNvPr>
          <p:cNvSpPr txBox="1"/>
          <p:nvPr/>
        </p:nvSpPr>
        <p:spPr>
          <a:xfrm>
            <a:off x="6750050" y="4419769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/>
              <a:t>Staj yeri </a:t>
            </a:r>
            <a:r>
              <a:rPr lang="tr-TR" sz="2800" dirty="0"/>
              <a:t>öğrenci tarafından araştırılmalı ve </a:t>
            </a:r>
            <a:r>
              <a:rPr lang="tr-TR" sz="2800" u="sng" dirty="0"/>
              <a:t>belirtilen niteliklere uygun olmalıdır. </a:t>
            </a:r>
            <a:endParaRPr lang="tr-TR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8F93784-B8F6-4293-BDAA-A31CF0041E54}"/>
              </a:ext>
            </a:extLst>
          </p:cNvPr>
          <p:cNvSpPr txBox="1"/>
          <p:nvPr/>
        </p:nvSpPr>
        <p:spPr>
          <a:xfrm>
            <a:off x="177437" y="4336963"/>
            <a:ext cx="622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Firma tarafından </a:t>
            </a:r>
            <a:r>
              <a:rPr lang="tr-TR" sz="2800" b="1" dirty="0"/>
              <a:t>staj zorunluluk belgesi*</a:t>
            </a:r>
            <a:r>
              <a:rPr lang="tr-TR" sz="2800" dirty="0"/>
              <a:t> istenirse, öğrenci belgeyi </a:t>
            </a:r>
            <a:r>
              <a:rPr lang="tr-TR" sz="2800" u="sng" dirty="0"/>
              <a:t>Bölüm Sekreterliği’nden</a:t>
            </a:r>
            <a:r>
              <a:rPr lang="tr-TR" sz="2800" dirty="0"/>
              <a:t> talep edebilir.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060223D7-55BD-4AEF-852A-8B07C44A5CB8}"/>
              </a:ext>
            </a:extLst>
          </p:cNvPr>
          <p:cNvCxnSpPr>
            <a:cxnSpLocks/>
          </p:cNvCxnSpPr>
          <p:nvPr/>
        </p:nvCxnSpPr>
        <p:spPr>
          <a:xfrm>
            <a:off x="3821847" y="2715331"/>
            <a:ext cx="3201253" cy="19145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43824B3-230B-4D7E-A5E8-FF39F9C3986E}"/>
              </a:ext>
            </a:extLst>
          </p:cNvPr>
          <p:cNvCxnSpPr>
            <a:cxnSpLocks/>
          </p:cNvCxnSpPr>
          <p:nvPr/>
        </p:nvCxnSpPr>
        <p:spPr>
          <a:xfrm>
            <a:off x="1933303" y="2811294"/>
            <a:ext cx="862148" cy="1608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0331984-419B-4ABD-A330-26EF48776445}"/>
              </a:ext>
            </a:extLst>
          </p:cNvPr>
          <p:cNvSpPr txBox="1"/>
          <p:nvPr/>
        </p:nvSpPr>
        <p:spPr>
          <a:xfrm>
            <a:off x="190499" y="5910549"/>
            <a:ext cx="620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*Stajın zorunlu olduğunu, staj süresini ve bu süre zarfında sigortasının üniversitemiz tarafından karşılanacağını beyan ve taahhüt eder.</a:t>
            </a:r>
          </a:p>
        </p:txBody>
      </p:sp>
      <p:sp>
        <p:nvSpPr>
          <p:cNvPr id="3" name="Unvan 2">
            <a:extLst>
              <a:ext uri="{FF2B5EF4-FFF2-40B4-BE49-F238E27FC236}">
                <a16:creationId xmlns:a16="http://schemas.microsoft.com/office/drawing/2014/main" id="{63635BE5-C936-4736-8794-333EAF28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0" y="17419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1.ADIM</a:t>
            </a:r>
          </a:p>
        </p:txBody>
      </p:sp>
    </p:spTree>
    <p:extLst>
      <p:ext uri="{BB962C8B-B14F-4D97-AF65-F5344CB8AC3E}">
        <p14:creationId xmlns:p14="http://schemas.microsoft.com/office/powerpoint/2010/main" val="7630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3327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BAŞLAMA VE KABUL FORMUNUN DOLDURULMASI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2648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2.ADIM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88200" y="255507"/>
            <a:ext cx="44378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Öğrenci bölüm web sayfasında ilan edilen tarihleri dikkate alarak, staj yapacağı firmayı ve tarih aralığını kesinleştirir.</a:t>
            </a:r>
          </a:p>
          <a:p>
            <a:pPr algn="ctr"/>
            <a:endParaRPr lang="tr-TR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32400" y="792205"/>
            <a:ext cx="1854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5232400" y="2598918"/>
            <a:ext cx="20701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6917911" y="2272012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hlinkClick r:id="rId2"/>
              </a:rPr>
              <a:t>Staj Başlama ve Kabul Formu</a:t>
            </a:r>
          </a:p>
          <a:p>
            <a:pPr algn="ctr"/>
            <a:r>
              <a:rPr lang="tr-TR" sz="2400" dirty="0">
                <a:hlinkClick r:id="rId2"/>
              </a:rPr>
              <a:t>(SGK FORMU)</a:t>
            </a:r>
            <a:r>
              <a:rPr lang="tr-TR" sz="2400" dirty="0"/>
              <a:t> doldurulur.</a:t>
            </a:r>
          </a:p>
          <a:p>
            <a:pPr algn="ctr"/>
            <a:r>
              <a:rPr lang="tr-TR" sz="2400" u="sng" dirty="0">
                <a:solidFill>
                  <a:srgbClr val="FF0000"/>
                </a:solidFill>
              </a:rPr>
              <a:t>Bilgisayarda</a:t>
            </a:r>
            <a:r>
              <a:rPr lang="tr-TR" sz="2400" dirty="0">
                <a:solidFill>
                  <a:srgbClr val="FF0000"/>
                </a:solidFill>
              </a:rPr>
              <a:t> doldurulacak!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1138237" y="3429000"/>
            <a:ext cx="0" cy="168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463826" y="5117858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Bu form staj başlangıç tarihinden </a:t>
            </a:r>
            <a:r>
              <a:rPr lang="tr-TR" sz="2400" u="sng" dirty="0">
                <a:solidFill>
                  <a:srgbClr val="FF0000"/>
                </a:solidFill>
              </a:rPr>
              <a:t>en az </a:t>
            </a:r>
            <a:r>
              <a:rPr lang="tr-TR" sz="2400" b="1" u="sng" dirty="0">
                <a:solidFill>
                  <a:srgbClr val="FF0000"/>
                </a:solidFill>
              </a:rPr>
              <a:t>üç hafta </a:t>
            </a:r>
            <a:r>
              <a:rPr lang="tr-TR" sz="2400" u="sng" dirty="0">
                <a:solidFill>
                  <a:srgbClr val="FF0000"/>
                </a:solidFill>
              </a:rPr>
              <a:t>önce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Bölüm Sekreterliği’ne  teslim edilmiş olmalıdır.</a:t>
            </a:r>
            <a:endParaRPr lang="tr-TR" sz="14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EE560D-FBCE-4B43-972C-D7DB772FDAAA}"/>
              </a:ext>
            </a:extLst>
          </p:cNvPr>
          <p:cNvSpPr txBox="1"/>
          <p:nvPr/>
        </p:nvSpPr>
        <p:spPr>
          <a:xfrm>
            <a:off x="6375400" y="4078725"/>
            <a:ext cx="53527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Öğrenci bu formu </a:t>
            </a:r>
            <a:r>
              <a:rPr lang="tr-TR" sz="2400" u="sng" dirty="0">
                <a:solidFill>
                  <a:srgbClr val="FF0000"/>
                </a:solidFill>
              </a:rPr>
              <a:t>üç adet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çıktı aldıktan sonra </a:t>
            </a:r>
            <a:r>
              <a:rPr lang="tr-TR" sz="2400" u="sng" dirty="0">
                <a:solidFill>
                  <a:srgbClr val="FF0000"/>
                </a:solidFill>
              </a:rPr>
              <a:t>ıslak imza </a:t>
            </a:r>
            <a:r>
              <a:rPr lang="tr-TR" sz="2400" dirty="0"/>
              <a:t>atıp,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ilgili bölümleri işletmeye onaylatır,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daha sonra Öğrenci İşleri ve Bölüm Staj Komisyonu Üyelerine imzalatıp,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Bölüm Sekreterliği’ne teslim eder.</a:t>
            </a:r>
          </a:p>
          <a:p>
            <a:pPr algn="just"/>
            <a:endParaRPr lang="tr-TR" sz="1400" dirty="0"/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3778250" y="3429000"/>
            <a:ext cx="2597150" cy="9766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+mn-lt"/>
              </a:rPr>
              <a:t>Staj Başlama ve Kabul Formu doldurma adımları;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DF2B4F5-A6A1-414D-8443-27B0E54C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91"/>
            <a:ext cx="4889500" cy="68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5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0ED1B74-C22B-4E8F-94EA-84E0B725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28" y="127000"/>
            <a:ext cx="10515600" cy="406039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374650" y="4752540"/>
            <a:ext cx="59817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bilgiler; </a:t>
            </a:r>
          </a:p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STAJ YAPACAK OLAN ÖĞRENCİ TARAFINDAN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BİLGİSAYARDA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55600" y="1752600"/>
            <a:ext cx="3009900" cy="119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D1C4EA83-16AC-4BA2-BE74-971978CF06AE}"/>
              </a:ext>
            </a:extLst>
          </p:cNvPr>
          <p:cNvSpPr/>
          <p:nvPr/>
        </p:nvSpPr>
        <p:spPr>
          <a:xfrm>
            <a:off x="355600" y="3188635"/>
            <a:ext cx="3517900" cy="998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74650" y="2946400"/>
            <a:ext cx="9899650" cy="2422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6883400" y="4752540"/>
            <a:ext cx="4933950" cy="1155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Öğrencinin Azami Süresi kısmı tüm form doldurulup çıktı alındıktan sonra </a:t>
            </a:r>
            <a:r>
              <a:rPr lang="tr-TR" b="1" u="sng" dirty="0">
                <a:solidFill>
                  <a:srgbClr val="FF0000"/>
                </a:solidFill>
                <a:highlight>
                  <a:srgbClr val="FFFF00"/>
                </a:highlight>
              </a:rPr>
              <a:t>öğrenci işlerine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götürülerek onaylatılmalıdır.</a:t>
            </a:r>
          </a:p>
        </p:txBody>
      </p:sp>
    </p:spTree>
    <p:extLst>
      <p:ext uri="{BB962C8B-B14F-4D97-AF65-F5344CB8AC3E}">
        <p14:creationId xmlns:p14="http://schemas.microsoft.com/office/powerpoint/2010/main" val="35109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1714</Words>
  <Application>Microsoft Office PowerPoint</Application>
  <PresentationFormat>Geniş ekran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Office Theme</vt:lpstr>
      <vt:lpstr>DOKUZ EYLÜL ÜNİVERSİTESİ ENDÜSTRİ MÜHENDİSLİĞİ BÖLÜMÜ</vt:lpstr>
      <vt:lpstr>BÖLÜM STAJ KOMİSYONU</vt:lpstr>
      <vt:lpstr>PowerPoint Sunusu</vt:lpstr>
      <vt:lpstr>PowerPoint Sunusu</vt:lpstr>
      <vt:lpstr>SUNUM AKIŞI</vt:lpstr>
      <vt:lpstr>1.ADIM</vt:lpstr>
      <vt:lpstr>2.ADIM</vt:lpstr>
      <vt:lpstr>Staj Başlama ve Kabul Formu doldurma adımları;</vt:lpstr>
      <vt:lpstr>PowerPoint Sunusu</vt:lpstr>
      <vt:lpstr>PowerPoint Sunusu</vt:lpstr>
      <vt:lpstr>PowerPoint Sunusu</vt:lpstr>
      <vt:lpstr>PowerPoint Sunusu</vt:lpstr>
      <vt:lpstr>3.ADIM</vt:lpstr>
      <vt:lpstr>Staj Sicil Formu doldurma adımları:</vt:lpstr>
      <vt:lpstr>PowerPoint Sunusu</vt:lpstr>
      <vt:lpstr>PowerPoint Sunusu</vt:lpstr>
      <vt:lpstr>3.ADIM</vt:lpstr>
      <vt:lpstr>PowerPoint Sunusu</vt:lpstr>
      <vt:lpstr>3.ADIM</vt:lpstr>
      <vt:lpstr>PowerPoint Sunusu</vt:lpstr>
      <vt:lpstr>3.ADIM</vt:lpstr>
      <vt:lpstr>PowerPoint Sunusu</vt:lpstr>
      <vt:lpstr>PowerPoint Sunusu</vt:lpstr>
      <vt:lpstr>4.ADIM</vt:lpstr>
      <vt:lpstr>PowerPoint Sunusu</vt:lpstr>
      <vt:lpstr>PowerPoint Sunusu</vt:lpstr>
      <vt:lpstr>5.ADIM</vt:lpstr>
      <vt:lpstr>5.ADIM</vt:lpstr>
      <vt:lpstr>6.ADIM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DOKUZ EYLÜL ÜNİVERSİTESİ ENDÜSTRİ MÜHENDİSLİĞİ BÖLÜMÜ</dc:title>
  <dc:creator>Administrator</dc:creator>
  <cp:lastModifiedBy>Administrator</cp:lastModifiedBy>
  <cp:revision>264</cp:revision>
  <dcterms:created xsi:type="dcterms:W3CDTF">2023-10-17T09:12:41Z</dcterms:created>
  <dcterms:modified xsi:type="dcterms:W3CDTF">2025-01-09T10:49:47Z</dcterms:modified>
</cp:coreProperties>
</file>