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63" r:id="rId3"/>
    <p:sldId id="265" r:id="rId4"/>
    <p:sldId id="266" r:id="rId5"/>
    <p:sldId id="267" r:id="rId6"/>
    <p:sldId id="268" r:id="rId7"/>
    <p:sldId id="269" r:id="rId8"/>
    <p:sldId id="270" r:id="rId9"/>
    <p:sldId id="271" r:id="rId10"/>
    <p:sldId id="273" r:id="rId11"/>
    <p:sldId id="272" r:id="rId12"/>
    <p:sldId id="274" r:id="rId13"/>
    <p:sldId id="275" r:id="rId14"/>
    <p:sldId id="276" r:id="rId15"/>
    <p:sldId id="277" r:id="rId16"/>
    <p:sldId id="278" r:id="rId17"/>
    <p:sldId id="279" r:id="rId18"/>
    <p:sldId id="280" r:id="rId19"/>
    <p:sldId id="281" r:id="rId20"/>
    <p:sldId id="283" r:id="rId21"/>
    <p:sldId id="282"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5" r:id="rId42"/>
    <p:sldId id="306" r:id="rId43"/>
    <p:sldId id="307" r:id="rId44"/>
    <p:sldId id="308" r:id="rId45"/>
    <p:sldId id="309" r:id="rId46"/>
    <p:sldId id="303" r:id="rId4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906" autoAdjust="0"/>
    <p:restoredTop sz="94660"/>
  </p:normalViewPr>
  <p:slideViewPr>
    <p:cSldViewPr snapToGrid="0">
      <p:cViewPr varScale="1">
        <p:scale>
          <a:sx n="65" d="100"/>
          <a:sy n="65" d="100"/>
        </p:scale>
        <p:origin x="66" y="81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FFCEC-2DB8-4640-8734-68C27B3B158B}" type="datetimeFigureOut">
              <a:rPr lang="tr-TR" smtClean="0"/>
              <a:t>27.11.2023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8C752-2CDF-41A0-9EA1-6D36F726A5CA}" type="slidenum">
              <a:rPr lang="tr-TR" smtClean="0"/>
              <a:t>‹#›</a:t>
            </a:fld>
            <a:endParaRPr lang="tr-TR"/>
          </a:p>
        </p:txBody>
      </p:sp>
    </p:spTree>
    <p:extLst>
      <p:ext uri="{BB962C8B-B14F-4D97-AF65-F5344CB8AC3E}">
        <p14:creationId xmlns:p14="http://schemas.microsoft.com/office/powerpoint/2010/main" val="131617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BB78C752-2CDF-41A0-9EA1-6D36F726A5CA}" type="slidenum">
              <a:rPr lang="tr-TR" smtClean="0"/>
              <a:t>4</a:t>
            </a:fld>
            <a:endParaRPr lang="tr-TR"/>
          </a:p>
        </p:txBody>
      </p:sp>
    </p:spTree>
    <p:extLst>
      <p:ext uri="{BB962C8B-B14F-4D97-AF65-F5344CB8AC3E}">
        <p14:creationId xmlns:p14="http://schemas.microsoft.com/office/powerpoint/2010/main" val="2355089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40A0-3282-AF46-A25B-94B11FCF7462}"/>
              </a:ext>
            </a:extLst>
          </p:cNvPr>
          <p:cNvSpPr>
            <a:spLocks noGrp="1"/>
          </p:cNvSpPr>
          <p:nvPr>
            <p:ph type="ctrTitle"/>
          </p:nvPr>
        </p:nvSpPr>
        <p:spPr>
          <a:xfrm>
            <a:off x="1524000" y="3155461"/>
            <a:ext cx="9144000" cy="1323439"/>
          </a:xfrm>
        </p:spPr>
        <p:txBody>
          <a:bodyPr anchor="ctr"/>
          <a:lstStyle>
            <a:lvl1pPr algn="ctr">
              <a:defRPr sz="6000" b="1">
                <a:solidFill>
                  <a:schemeClr val="accent1"/>
                </a:solidFill>
              </a:defRPr>
            </a:lvl1pPr>
          </a:lstStyle>
          <a:p>
            <a:r>
              <a:rPr lang="tr-TR" smtClean="0"/>
              <a:t>Asıl başlık stili için tıklatın</a:t>
            </a:r>
            <a:endParaRPr lang="tr-TR" dirty="0"/>
          </a:p>
        </p:txBody>
      </p:sp>
      <p:sp>
        <p:nvSpPr>
          <p:cNvPr id="3" name="Subtitle 2">
            <a:extLst>
              <a:ext uri="{FF2B5EF4-FFF2-40B4-BE49-F238E27FC236}">
                <a16:creationId xmlns:a16="http://schemas.microsoft.com/office/drawing/2014/main" id="{A380FFB2-0C5B-FE4F-B47B-13D16207EB8B}"/>
              </a:ext>
            </a:extLst>
          </p:cNvPr>
          <p:cNvSpPr>
            <a:spLocks noGrp="1"/>
          </p:cNvSpPr>
          <p:nvPr>
            <p:ph type="subTitle" idx="1"/>
          </p:nvPr>
        </p:nvSpPr>
        <p:spPr>
          <a:xfrm>
            <a:off x="1524000" y="4809781"/>
            <a:ext cx="9144000" cy="738554"/>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dirty="0"/>
          </a:p>
        </p:txBody>
      </p:sp>
      <p:sp>
        <p:nvSpPr>
          <p:cNvPr id="4" name="Date Placeholder 3">
            <a:extLst>
              <a:ext uri="{FF2B5EF4-FFF2-40B4-BE49-F238E27FC236}">
                <a16:creationId xmlns:a16="http://schemas.microsoft.com/office/drawing/2014/main" id="{FA817364-C444-104A-8004-96E50289CBDB}"/>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5" name="Footer Placeholder 4">
            <a:extLst>
              <a:ext uri="{FF2B5EF4-FFF2-40B4-BE49-F238E27FC236}">
                <a16:creationId xmlns:a16="http://schemas.microsoft.com/office/drawing/2014/main" id="{1005EEF5-0DFB-2B45-9BC6-B549F2EAEC29}"/>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04680340-C9EB-BC40-8416-F3FAB1397EAC}"/>
              </a:ext>
            </a:extLst>
          </p:cNvPr>
          <p:cNvSpPr>
            <a:spLocks noGrp="1"/>
          </p:cNvSpPr>
          <p:nvPr>
            <p:ph type="sldNum" sz="quarter" idx="12"/>
          </p:nvPr>
        </p:nvSpPr>
        <p:spPr/>
        <p:txBody>
          <a:bodyPr/>
          <a:lstStyle/>
          <a:p>
            <a:fld id="{8D41575D-BE72-48B0-91D3-DDAC5E4347E6}" type="slidenum">
              <a:rPr lang="tr-TR" smtClean="0"/>
              <a:t>‹#›</a:t>
            </a:fld>
            <a:endParaRPr lang="tr-TR"/>
          </a:p>
        </p:txBody>
      </p:sp>
      <p:cxnSp>
        <p:nvCxnSpPr>
          <p:cNvPr id="7" name="Straight Connector 6">
            <a:extLst>
              <a:ext uri="{FF2B5EF4-FFF2-40B4-BE49-F238E27FC236}">
                <a16:creationId xmlns:a16="http://schemas.microsoft.com/office/drawing/2014/main" id="{28AFF16D-A428-EE42-B763-96EEF8ED0D2B}"/>
              </a:ext>
            </a:extLst>
          </p:cNvPr>
          <p:cNvCxnSpPr/>
          <p:nvPr/>
        </p:nvCxnSpPr>
        <p:spPr>
          <a:xfrm>
            <a:off x="5339645" y="936978"/>
            <a:ext cx="0" cy="1531584"/>
          </a:xfrm>
          <a:prstGeom prst="line">
            <a:avLst/>
          </a:prstGeom>
          <a:ln w="50800"/>
        </p:spPr>
        <p:style>
          <a:lnRef idx="3">
            <a:schemeClr val="accent1"/>
          </a:lnRef>
          <a:fillRef idx="0">
            <a:schemeClr val="accent1"/>
          </a:fillRef>
          <a:effectRef idx="2">
            <a:schemeClr val="accent1"/>
          </a:effectRef>
          <a:fontRef idx="minor">
            <a:schemeClr val="tx1"/>
          </a:fontRef>
        </p:style>
      </p:cxnSp>
      <p:sp>
        <p:nvSpPr>
          <p:cNvPr id="8" name="TextBox 7">
            <a:extLst>
              <a:ext uri="{FF2B5EF4-FFF2-40B4-BE49-F238E27FC236}">
                <a16:creationId xmlns:a16="http://schemas.microsoft.com/office/drawing/2014/main" id="{EC3F09AE-0498-644B-A566-B7CF9EA97055}"/>
              </a:ext>
            </a:extLst>
          </p:cNvPr>
          <p:cNvSpPr txBox="1"/>
          <p:nvPr/>
        </p:nvSpPr>
        <p:spPr>
          <a:xfrm>
            <a:off x="5420362" y="1024007"/>
            <a:ext cx="3265310" cy="1323439"/>
          </a:xfrm>
          <a:prstGeom prst="rect">
            <a:avLst/>
          </a:prstGeom>
          <a:noFill/>
        </p:spPr>
        <p:txBody>
          <a:bodyPr wrap="square" rtlCol="0">
            <a:noAutofit/>
          </a:bodyPr>
          <a:lstStyle/>
          <a:p>
            <a:r>
              <a:rPr lang="tr-TR" sz="4000" b="1" dirty="0">
                <a:solidFill>
                  <a:schemeClr val="bg2">
                    <a:lumMod val="50000"/>
                  </a:schemeClr>
                </a:solidFill>
              </a:rPr>
              <a:t>DOKUZ EYLÜL</a:t>
            </a:r>
          </a:p>
          <a:p>
            <a:r>
              <a:rPr lang="tr-TR" sz="4000" b="1" dirty="0">
                <a:solidFill>
                  <a:schemeClr val="bg2">
                    <a:lumMod val="50000"/>
                  </a:schemeClr>
                </a:solidFill>
              </a:rPr>
              <a:t>ÜNİVERSİTESİ</a:t>
            </a:r>
            <a:endParaRPr lang="tr-TR" b="1" dirty="0">
              <a:solidFill>
                <a:schemeClr val="bg2">
                  <a:lumMod val="50000"/>
                </a:schemeClr>
              </a:solidFill>
            </a:endParaRPr>
          </a:p>
        </p:txBody>
      </p:sp>
      <p:pic>
        <p:nvPicPr>
          <p:cNvPr id="9" name="Picture 8">
            <a:extLst>
              <a:ext uri="{FF2B5EF4-FFF2-40B4-BE49-F238E27FC236}">
                <a16:creationId xmlns:a16="http://schemas.microsoft.com/office/drawing/2014/main" id="{3D65E5B7-A235-F04F-B1DB-D6D20DDD4092}"/>
              </a:ext>
            </a:extLst>
          </p:cNvPr>
          <p:cNvPicPr>
            <a:picLocks noChangeAspect="1"/>
          </p:cNvPicPr>
          <p:nvPr/>
        </p:nvPicPr>
        <p:blipFill>
          <a:blip r:embed="rId2"/>
          <a:stretch>
            <a:fillRect/>
          </a:stretch>
        </p:blipFill>
        <p:spPr>
          <a:xfrm>
            <a:off x="3398520" y="807402"/>
            <a:ext cx="1661160" cy="1661160"/>
          </a:xfrm>
          <a:prstGeom prst="rect">
            <a:avLst/>
          </a:prstGeom>
        </p:spPr>
      </p:pic>
    </p:spTree>
    <p:extLst>
      <p:ext uri="{BB962C8B-B14F-4D97-AF65-F5344CB8AC3E}">
        <p14:creationId xmlns:p14="http://schemas.microsoft.com/office/powerpoint/2010/main" val="3347979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034-BBF6-3640-8B7E-B9041DF98BD7}"/>
              </a:ext>
            </a:extLst>
          </p:cNvPr>
          <p:cNvSpPr>
            <a:spLocks noGrp="1"/>
          </p:cNvSpPr>
          <p:nvPr>
            <p:ph type="title"/>
          </p:nvPr>
        </p:nvSpPr>
        <p:spPr>
          <a:xfrm>
            <a:off x="839788" y="457200"/>
            <a:ext cx="3932237" cy="1600200"/>
          </a:xfrm>
        </p:spPr>
        <p:txBody>
          <a:bodyPr anchor="ctr"/>
          <a:lstStyle>
            <a:lvl1pPr>
              <a:defRPr sz="3200" b="1">
                <a:solidFill>
                  <a:schemeClr val="accent1"/>
                </a:solidFill>
              </a:defRPr>
            </a:lvl1pPr>
          </a:lstStyle>
          <a:p>
            <a:r>
              <a:rPr lang="tr-TR" smtClean="0"/>
              <a:t>Asıl başlık stili için tıklatın</a:t>
            </a:r>
            <a:endParaRPr lang="tr-TR" dirty="0"/>
          </a:p>
        </p:txBody>
      </p:sp>
      <p:sp>
        <p:nvSpPr>
          <p:cNvPr id="3" name="Picture Placeholder 2">
            <a:extLst>
              <a:ext uri="{FF2B5EF4-FFF2-40B4-BE49-F238E27FC236}">
                <a16:creationId xmlns:a16="http://schemas.microsoft.com/office/drawing/2014/main" id="{A88F47FA-956F-9A41-9193-BF8A98A27D5F}"/>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dirty="0"/>
          </a:p>
        </p:txBody>
      </p:sp>
      <p:sp>
        <p:nvSpPr>
          <p:cNvPr id="4" name="Text Placeholder 3">
            <a:extLst>
              <a:ext uri="{FF2B5EF4-FFF2-40B4-BE49-F238E27FC236}">
                <a16:creationId xmlns:a16="http://schemas.microsoft.com/office/drawing/2014/main" id="{29CFD012-0284-E14D-B467-2A243914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a:extLst>
              <a:ext uri="{FF2B5EF4-FFF2-40B4-BE49-F238E27FC236}">
                <a16:creationId xmlns:a16="http://schemas.microsoft.com/office/drawing/2014/main" id="{9620D87C-547E-9540-9596-1751CEE0FA67}"/>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6" name="Footer Placeholder 5">
            <a:extLst>
              <a:ext uri="{FF2B5EF4-FFF2-40B4-BE49-F238E27FC236}">
                <a16:creationId xmlns:a16="http://schemas.microsoft.com/office/drawing/2014/main" id="{C4A16966-30AE-7E43-B333-FB1A2A0EDE36}"/>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DA0B83D-8359-BD45-AB73-0607B441BC89}"/>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8" name="Picture 7">
            <a:extLst>
              <a:ext uri="{FF2B5EF4-FFF2-40B4-BE49-F238E27FC236}">
                <a16:creationId xmlns:a16="http://schemas.microsoft.com/office/drawing/2014/main" id="{180DC743-7B7A-6B43-ABEF-92FF317BC819}"/>
              </a:ext>
            </a:extLst>
          </p:cNvPr>
          <p:cNvPicPr>
            <a:picLocks noChangeAspect="1"/>
          </p:cNvPicPr>
          <p:nvPr/>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419882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B7E1-F47F-BE43-BB2D-F88350C7A09F}"/>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tr-TR" smtClean="0"/>
              <a:t>Asıl başlık stili için tıklatın</a:t>
            </a:r>
            <a:endParaRPr lang="tr-TR" dirty="0"/>
          </a:p>
        </p:txBody>
      </p:sp>
      <p:sp>
        <p:nvSpPr>
          <p:cNvPr id="3" name="Vertical Text Placeholder 2">
            <a:extLst>
              <a:ext uri="{FF2B5EF4-FFF2-40B4-BE49-F238E27FC236}">
                <a16:creationId xmlns:a16="http://schemas.microsoft.com/office/drawing/2014/main" id="{5185E205-529D-6D44-B715-68A3CBA6762E}"/>
              </a:ext>
            </a:extLst>
          </p:cNvPr>
          <p:cNvSpPr>
            <a:spLocks noGrp="1"/>
          </p:cNvSpPr>
          <p:nvPr>
            <p:ph type="body" orient="vert" idx="1"/>
          </p:nvPr>
        </p:nvSpPr>
        <p:spPr>
          <a:xfrm>
            <a:off x="838200" y="2110153"/>
            <a:ext cx="10515600" cy="4066809"/>
          </a:xfrm>
        </p:spPr>
        <p:txBody>
          <a:bodyPr vert="horz"/>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Date Placeholder 3">
            <a:extLst>
              <a:ext uri="{FF2B5EF4-FFF2-40B4-BE49-F238E27FC236}">
                <a16:creationId xmlns:a16="http://schemas.microsoft.com/office/drawing/2014/main" id="{2A1475E5-9EF6-6340-B2BB-1C1124058016}"/>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5" name="Footer Placeholder 4">
            <a:extLst>
              <a:ext uri="{FF2B5EF4-FFF2-40B4-BE49-F238E27FC236}">
                <a16:creationId xmlns:a16="http://schemas.microsoft.com/office/drawing/2014/main" id="{6AA2DCEA-F13E-6F40-B62A-84CC2BD923ED}"/>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847AD2-9758-3C4F-A7A2-D0BB8CF362E5}"/>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7" name="Picture 6">
            <a:extLst>
              <a:ext uri="{FF2B5EF4-FFF2-40B4-BE49-F238E27FC236}">
                <a16:creationId xmlns:a16="http://schemas.microsoft.com/office/drawing/2014/main" id="{75BECF59-36E7-5946-A383-1A5CC57CB5F0}"/>
              </a:ext>
            </a:extLst>
          </p:cNvPr>
          <p:cNvPicPr>
            <a:picLocks noChangeAspect="1"/>
          </p:cNvPicPr>
          <p:nvPr/>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D0DB7F8D-0D72-964A-B72F-C7DB9A9D921F}"/>
              </a:ext>
            </a:extLst>
          </p:cNvPr>
          <p:cNvCxnSpPr/>
          <p:nvPr/>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997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1972A-06B9-8E4D-81B8-3FC29839DCE6}"/>
              </a:ext>
            </a:extLst>
          </p:cNvPr>
          <p:cNvSpPr>
            <a:spLocks noGrp="1"/>
          </p:cNvSpPr>
          <p:nvPr>
            <p:ph type="title" orient="vert"/>
          </p:nvPr>
        </p:nvSpPr>
        <p:spPr>
          <a:xfrm>
            <a:off x="838200" y="422031"/>
            <a:ext cx="2628900" cy="5754932"/>
          </a:xfrm>
        </p:spPr>
        <p:txBody>
          <a:bodyPr vert="horz"/>
          <a:lstStyle>
            <a:lvl1pPr>
              <a:defRPr b="1">
                <a:solidFill>
                  <a:schemeClr val="accent1"/>
                </a:solidFill>
              </a:defRPr>
            </a:lvl1pPr>
          </a:lstStyle>
          <a:p>
            <a:r>
              <a:rPr lang="tr-TR" smtClean="0"/>
              <a:t>Asıl başlık stili için tıklatın</a:t>
            </a:r>
            <a:endParaRPr lang="tr-TR" dirty="0"/>
          </a:p>
        </p:txBody>
      </p:sp>
      <p:sp>
        <p:nvSpPr>
          <p:cNvPr id="3" name="Vertical Text Placeholder 2">
            <a:extLst>
              <a:ext uri="{FF2B5EF4-FFF2-40B4-BE49-F238E27FC236}">
                <a16:creationId xmlns:a16="http://schemas.microsoft.com/office/drawing/2014/main" id="{594E875F-6BB8-2B41-A85E-C5CCDF5FB509}"/>
              </a:ext>
            </a:extLst>
          </p:cNvPr>
          <p:cNvSpPr>
            <a:spLocks noGrp="1"/>
          </p:cNvSpPr>
          <p:nvPr>
            <p:ph type="body" orient="vert" idx="1"/>
          </p:nvPr>
        </p:nvSpPr>
        <p:spPr>
          <a:xfrm>
            <a:off x="3619500" y="1811215"/>
            <a:ext cx="7734300" cy="4365748"/>
          </a:xfrm>
        </p:spPr>
        <p:txBody>
          <a:bodyPr vert="horz"/>
          <a:lstStyle>
            <a:lvl1pPr>
              <a:defRPr>
                <a:solidFill>
                  <a:schemeClr val="accent1"/>
                </a:solidFill>
              </a:defRPr>
            </a:lvl1pPr>
            <a:lvl2pPr>
              <a:defRPr>
                <a:solidFill>
                  <a:schemeClr val="accent6"/>
                </a:solidFill>
              </a:defRPr>
            </a:lvl2pPr>
            <a:lvl3pPr>
              <a:defRPr>
                <a:solidFill>
                  <a:schemeClr val="accent3"/>
                </a:solidFill>
              </a:defRPr>
            </a:lvl3pPr>
            <a:lvl4pPr>
              <a:defRPr>
                <a:solidFill>
                  <a:schemeClr val="accent5"/>
                </a:solidFill>
              </a:defRPr>
            </a:lvl4pPr>
            <a:lvl5pPr>
              <a:defRPr>
                <a:solidFill>
                  <a:schemeClr val="bg1">
                    <a:lumMod val="75000"/>
                  </a:schemeClr>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Date Placeholder 3">
            <a:extLst>
              <a:ext uri="{FF2B5EF4-FFF2-40B4-BE49-F238E27FC236}">
                <a16:creationId xmlns:a16="http://schemas.microsoft.com/office/drawing/2014/main" id="{2F23AFD9-119B-AF4E-83CD-2AB4717723CB}"/>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5" name="Footer Placeholder 4">
            <a:extLst>
              <a:ext uri="{FF2B5EF4-FFF2-40B4-BE49-F238E27FC236}">
                <a16:creationId xmlns:a16="http://schemas.microsoft.com/office/drawing/2014/main" id="{2B01E618-DA17-1942-BE61-C786F2DA980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12AA7508-CAB6-F24D-BC15-39E3E6028F18}"/>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7" name="Picture 6">
            <a:extLst>
              <a:ext uri="{FF2B5EF4-FFF2-40B4-BE49-F238E27FC236}">
                <a16:creationId xmlns:a16="http://schemas.microsoft.com/office/drawing/2014/main" id="{83A62F18-C391-694B-BC24-89E886683A64}"/>
              </a:ext>
            </a:extLst>
          </p:cNvPr>
          <p:cNvPicPr>
            <a:picLocks noChangeAspect="1"/>
          </p:cNvPicPr>
          <p:nvPr/>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5065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2BBF1-9179-C64D-AD1E-E3603236546C}"/>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tr-TR" smtClean="0"/>
              <a:t>Asıl başlık stili için tıklatın</a:t>
            </a:r>
            <a:endParaRPr lang="tr-TR" dirty="0"/>
          </a:p>
        </p:txBody>
      </p:sp>
      <p:sp>
        <p:nvSpPr>
          <p:cNvPr id="3" name="Content Placeholder 2">
            <a:extLst>
              <a:ext uri="{FF2B5EF4-FFF2-40B4-BE49-F238E27FC236}">
                <a16:creationId xmlns:a16="http://schemas.microsoft.com/office/drawing/2014/main" id="{D0DA4818-42BE-9341-8813-D6ECEB7820AF}"/>
              </a:ext>
            </a:extLst>
          </p:cNvPr>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Date Placeholder 3">
            <a:extLst>
              <a:ext uri="{FF2B5EF4-FFF2-40B4-BE49-F238E27FC236}">
                <a16:creationId xmlns:a16="http://schemas.microsoft.com/office/drawing/2014/main" id="{490A67FF-9A55-354D-9FC4-C4F3767D9DD4}"/>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5" name="Footer Placeholder 4">
            <a:extLst>
              <a:ext uri="{FF2B5EF4-FFF2-40B4-BE49-F238E27FC236}">
                <a16:creationId xmlns:a16="http://schemas.microsoft.com/office/drawing/2014/main" id="{258FF7C3-785A-9C4B-842F-7EF42242740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E5632753-824F-0841-B974-E1357F2B37E8}"/>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7" name="Picture 6">
            <a:extLst>
              <a:ext uri="{FF2B5EF4-FFF2-40B4-BE49-F238E27FC236}">
                <a16:creationId xmlns:a16="http://schemas.microsoft.com/office/drawing/2014/main" id="{C4CB2650-91C2-9148-AE66-579AABFF5D33}"/>
              </a:ext>
            </a:extLst>
          </p:cNvPr>
          <p:cNvPicPr>
            <a:picLocks noChangeAspect="1"/>
          </p:cNvPicPr>
          <p:nvPr/>
        </p:nvPicPr>
        <p:blipFill>
          <a:blip r:embed="rId2"/>
          <a:stretch>
            <a:fillRect/>
          </a:stretch>
        </p:blipFill>
        <p:spPr>
          <a:xfrm>
            <a:off x="9905365" y="280828"/>
            <a:ext cx="1494155" cy="1494155"/>
          </a:xfrm>
          <a:prstGeom prst="rect">
            <a:avLst/>
          </a:prstGeom>
        </p:spPr>
      </p:pic>
      <p:cxnSp>
        <p:nvCxnSpPr>
          <p:cNvPr id="8" name="Straight Connector 7">
            <a:extLst>
              <a:ext uri="{FF2B5EF4-FFF2-40B4-BE49-F238E27FC236}">
                <a16:creationId xmlns:a16="http://schemas.microsoft.com/office/drawing/2014/main" id="{F62B41ED-2589-E148-8857-F5F401EFAA28}"/>
              </a:ext>
            </a:extLst>
          </p:cNvPr>
          <p:cNvCxnSpPr/>
          <p:nvPr/>
        </p:nvCxnSpPr>
        <p:spPr>
          <a:xfrm>
            <a:off x="838200" y="1474119"/>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598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Özel Düzen">
    <p:bg>
      <p:bgPr>
        <a:pattFill prst="pct5">
          <a:fgClr>
            <a:schemeClr val="accent5">
              <a:hueOff val="0"/>
              <a:satOff val="0"/>
              <a:lumOff val="0"/>
            </a:schemeClr>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4A1A9C3-CA3A-4557-8DE8-FD602BCC91B7}" type="datetimeFigureOut">
              <a:rPr lang="tr-TR" smtClean="0"/>
              <a:t>27.11.2023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D41575D-BE72-48B0-91D3-DDAC5E4347E6}" type="slidenum">
              <a:rPr lang="tr-TR" smtClean="0"/>
              <a:t>‹#›</a:t>
            </a:fld>
            <a:endParaRPr lang="tr-TR" dirty="0"/>
          </a:p>
        </p:txBody>
      </p:sp>
    </p:spTree>
    <p:extLst>
      <p:ext uri="{BB962C8B-B14F-4D97-AF65-F5344CB8AC3E}">
        <p14:creationId xmlns:p14="http://schemas.microsoft.com/office/powerpoint/2010/main" val="274387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A97B-AA58-9F4D-B4CF-89DAC6E0823A}"/>
              </a:ext>
            </a:extLst>
          </p:cNvPr>
          <p:cNvSpPr>
            <a:spLocks noGrp="1"/>
          </p:cNvSpPr>
          <p:nvPr>
            <p:ph type="title"/>
          </p:nvPr>
        </p:nvSpPr>
        <p:spPr>
          <a:xfrm>
            <a:off x="831850" y="1916723"/>
            <a:ext cx="10515600" cy="2645752"/>
          </a:xfrm>
        </p:spPr>
        <p:txBody>
          <a:bodyPr anchor="ctr"/>
          <a:lstStyle>
            <a:lvl1pPr algn="ctr">
              <a:defRPr sz="6000" b="1">
                <a:solidFill>
                  <a:schemeClr val="accent1"/>
                </a:solidFill>
              </a:defRPr>
            </a:lvl1pPr>
          </a:lstStyle>
          <a:p>
            <a:r>
              <a:rPr lang="tr-TR" smtClean="0"/>
              <a:t>Asıl başlık stili için tıklatın</a:t>
            </a:r>
            <a:endParaRPr lang="tr-TR" dirty="0"/>
          </a:p>
        </p:txBody>
      </p:sp>
      <p:sp>
        <p:nvSpPr>
          <p:cNvPr id="3" name="Text Placeholder 2">
            <a:extLst>
              <a:ext uri="{FF2B5EF4-FFF2-40B4-BE49-F238E27FC236}">
                <a16:creationId xmlns:a16="http://schemas.microsoft.com/office/drawing/2014/main" id="{281A2AAE-1413-7147-BC0D-C5870301AB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a:extLst>
              <a:ext uri="{FF2B5EF4-FFF2-40B4-BE49-F238E27FC236}">
                <a16:creationId xmlns:a16="http://schemas.microsoft.com/office/drawing/2014/main" id="{AC220B95-3291-8442-AC39-14FA4362E6AE}"/>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5" name="Footer Placeholder 4">
            <a:extLst>
              <a:ext uri="{FF2B5EF4-FFF2-40B4-BE49-F238E27FC236}">
                <a16:creationId xmlns:a16="http://schemas.microsoft.com/office/drawing/2014/main" id="{7A58CE5B-1EC9-684D-9C78-FB6DF8D4C53C}"/>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937F7736-F360-1440-8D79-731BE5C3DCBB}"/>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7" name="Picture 6">
            <a:extLst>
              <a:ext uri="{FF2B5EF4-FFF2-40B4-BE49-F238E27FC236}">
                <a16:creationId xmlns:a16="http://schemas.microsoft.com/office/drawing/2014/main" id="{F969DAAC-1ADA-3B40-89B1-396D76A08773}"/>
              </a:ext>
            </a:extLst>
          </p:cNvPr>
          <p:cNvPicPr>
            <a:picLocks noChangeAspect="1"/>
          </p:cNvPicPr>
          <p:nvPr/>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75719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D6985-B0BA-624C-99C9-5E0852F89E02}"/>
              </a:ext>
            </a:extLst>
          </p:cNvPr>
          <p:cNvSpPr>
            <a:spLocks noGrp="1"/>
          </p:cNvSpPr>
          <p:nvPr>
            <p:ph type="title"/>
          </p:nvPr>
        </p:nvSpPr>
        <p:spPr>
          <a:xfrm>
            <a:off x="838200" y="365125"/>
            <a:ext cx="8317089" cy="1325563"/>
          </a:xfrm>
        </p:spPr>
        <p:txBody>
          <a:bodyPr/>
          <a:lstStyle>
            <a:lvl1pPr>
              <a:defRPr b="1">
                <a:solidFill>
                  <a:schemeClr val="accent1"/>
                </a:solidFill>
              </a:defRPr>
            </a:lvl1pPr>
          </a:lstStyle>
          <a:p>
            <a:r>
              <a:rPr lang="tr-TR" smtClean="0"/>
              <a:t>Asıl başlık stili için tıklatın</a:t>
            </a:r>
            <a:endParaRPr lang="tr-TR" dirty="0"/>
          </a:p>
        </p:txBody>
      </p:sp>
      <p:sp>
        <p:nvSpPr>
          <p:cNvPr id="3" name="Content Placeholder 2">
            <a:extLst>
              <a:ext uri="{FF2B5EF4-FFF2-40B4-BE49-F238E27FC236}">
                <a16:creationId xmlns:a16="http://schemas.microsoft.com/office/drawing/2014/main" id="{F84E806C-3D3C-BF4E-BB89-1485488E53C3}"/>
              </a:ext>
            </a:extLst>
          </p:cNvPr>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a:extLst>
              <a:ext uri="{FF2B5EF4-FFF2-40B4-BE49-F238E27FC236}">
                <a16:creationId xmlns:a16="http://schemas.microsoft.com/office/drawing/2014/main" id="{0398EA71-6ED8-3042-9B9E-763FB2C5C746}"/>
              </a:ext>
            </a:extLst>
          </p:cNvPr>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4">
            <a:extLst>
              <a:ext uri="{FF2B5EF4-FFF2-40B4-BE49-F238E27FC236}">
                <a16:creationId xmlns:a16="http://schemas.microsoft.com/office/drawing/2014/main" id="{34973093-8BFC-544C-BAAF-60372441C201}"/>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6" name="Footer Placeholder 5">
            <a:extLst>
              <a:ext uri="{FF2B5EF4-FFF2-40B4-BE49-F238E27FC236}">
                <a16:creationId xmlns:a16="http://schemas.microsoft.com/office/drawing/2014/main" id="{88DE5CCB-ECE1-5542-A539-A9EEDA88F4AD}"/>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BA34B792-505E-EE44-864D-7335BDD64F7F}"/>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8" name="Picture 7">
            <a:extLst>
              <a:ext uri="{FF2B5EF4-FFF2-40B4-BE49-F238E27FC236}">
                <a16:creationId xmlns:a16="http://schemas.microsoft.com/office/drawing/2014/main" id="{88211388-D12A-9846-82CD-B4C20FD508BB}"/>
              </a:ext>
            </a:extLst>
          </p:cNvPr>
          <p:cNvPicPr>
            <a:picLocks noChangeAspect="1"/>
          </p:cNvPicPr>
          <p:nvPr/>
        </p:nvPicPr>
        <p:blipFill>
          <a:blip r:embed="rId2"/>
          <a:stretch>
            <a:fillRect/>
          </a:stretch>
        </p:blipFill>
        <p:spPr>
          <a:xfrm>
            <a:off x="9905365" y="280828"/>
            <a:ext cx="1494155" cy="1494155"/>
          </a:xfrm>
          <a:prstGeom prst="rect">
            <a:avLst/>
          </a:prstGeom>
        </p:spPr>
      </p:pic>
      <p:cxnSp>
        <p:nvCxnSpPr>
          <p:cNvPr id="9" name="Straight Connector 8">
            <a:extLst>
              <a:ext uri="{FF2B5EF4-FFF2-40B4-BE49-F238E27FC236}">
                <a16:creationId xmlns:a16="http://schemas.microsoft.com/office/drawing/2014/main" id="{0E8F2509-A11E-F44A-88BF-A7BDEE5F022E}"/>
              </a:ext>
            </a:extLst>
          </p:cNvPr>
          <p:cNvCxnSpPr/>
          <p:nvPr/>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50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5C2-63D1-9C48-8F8C-551687CFA4B3}"/>
              </a:ext>
            </a:extLst>
          </p:cNvPr>
          <p:cNvSpPr>
            <a:spLocks noGrp="1"/>
          </p:cNvSpPr>
          <p:nvPr>
            <p:ph type="title"/>
          </p:nvPr>
        </p:nvSpPr>
        <p:spPr>
          <a:xfrm>
            <a:off x="839788" y="365125"/>
            <a:ext cx="8831750" cy="1325563"/>
          </a:xfrm>
        </p:spPr>
        <p:txBody>
          <a:bodyPr/>
          <a:lstStyle>
            <a:lvl1pPr>
              <a:defRPr b="1">
                <a:solidFill>
                  <a:schemeClr val="accent1"/>
                </a:solidFill>
              </a:defRPr>
            </a:lvl1pPr>
          </a:lstStyle>
          <a:p>
            <a:r>
              <a:rPr lang="tr-TR" smtClean="0"/>
              <a:t>Asıl başlık stili için tıklatın</a:t>
            </a:r>
            <a:endParaRPr lang="tr-TR" dirty="0"/>
          </a:p>
        </p:txBody>
      </p:sp>
      <p:sp>
        <p:nvSpPr>
          <p:cNvPr id="3" name="Text Placeholder 2">
            <a:extLst>
              <a:ext uri="{FF2B5EF4-FFF2-40B4-BE49-F238E27FC236}">
                <a16:creationId xmlns:a16="http://schemas.microsoft.com/office/drawing/2014/main" id="{AB6D7FC5-9A58-884C-90A6-52103D565105}"/>
              </a:ext>
            </a:extLst>
          </p:cNvPr>
          <p:cNvSpPr>
            <a:spLocks noGrp="1"/>
          </p:cNvSpPr>
          <p:nvPr>
            <p:ph type="body" idx="1"/>
          </p:nvPr>
        </p:nvSpPr>
        <p:spPr>
          <a:xfrm>
            <a:off x="839788" y="1857375"/>
            <a:ext cx="5157787"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a:extLst>
              <a:ext uri="{FF2B5EF4-FFF2-40B4-BE49-F238E27FC236}">
                <a16:creationId xmlns:a16="http://schemas.microsoft.com/office/drawing/2014/main" id="{3697F6CA-ECF4-4B46-8007-AAEC1B66C7C8}"/>
              </a:ext>
            </a:extLst>
          </p:cNvPr>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Text Placeholder 4">
            <a:extLst>
              <a:ext uri="{FF2B5EF4-FFF2-40B4-BE49-F238E27FC236}">
                <a16:creationId xmlns:a16="http://schemas.microsoft.com/office/drawing/2014/main" id="{23A23999-1912-4C4A-82CF-B29D2B7FC16D}"/>
              </a:ext>
            </a:extLst>
          </p:cNvPr>
          <p:cNvSpPr>
            <a:spLocks noGrp="1"/>
          </p:cNvSpPr>
          <p:nvPr>
            <p:ph type="body" sz="quarter" idx="3"/>
          </p:nvPr>
        </p:nvSpPr>
        <p:spPr>
          <a:xfrm>
            <a:off x="6172200" y="1857375"/>
            <a:ext cx="518318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a:extLst>
              <a:ext uri="{FF2B5EF4-FFF2-40B4-BE49-F238E27FC236}">
                <a16:creationId xmlns:a16="http://schemas.microsoft.com/office/drawing/2014/main" id="{E8772123-82A7-2B46-9E5C-8F23A0869117}"/>
              </a:ext>
            </a:extLst>
          </p:cNvPr>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Date Placeholder 6">
            <a:extLst>
              <a:ext uri="{FF2B5EF4-FFF2-40B4-BE49-F238E27FC236}">
                <a16:creationId xmlns:a16="http://schemas.microsoft.com/office/drawing/2014/main" id="{D66BAAAF-AC55-224A-92F4-65104BF233E4}"/>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8" name="Footer Placeholder 7">
            <a:extLst>
              <a:ext uri="{FF2B5EF4-FFF2-40B4-BE49-F238E27FC236}">
                <a16:creationId xmlns:a16="http://schemas.microsoft.com/office/drawing/2014/main" id="{7DBD44B3-474E-E64E-8FA6-86138245A02C}"/>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A7CC0F39-9008-1F4E-B9D1-5ABF118E8211}"/>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10" name="Picture 9">
            <a:extLst>
              <a:ext uri="{FF2B5EF4-FFF2-40B4-BE49-F238E27FC236}">
                <a16:creationId xmlns:a16="http://schemas.microsoft.com/office/drawing/2014/main" id="{65267E69-6855-3A41-A6E9-05EB5A35EA5B}"/>
              </a:ext>
            </a:extLst>
          </p:cNvPr>
          <p:cNvPicPr>
            <a:picLocks noChangeAspect="1"/>
          </p:cNvPicPr>
          <p:nvPr/>
        </p:nvPicPr>
        <p:blipFill>
          <a:blip r:embed="rId2"/>
          <a:stretch>
            <a:fillRect/>
          </a:stretch>
        </p:blipFill>
        <p:spPr>
          <a:xfrm>
            <a:off x="9905365" y="280828"/>
            <a:ext cx="1494155" cy="1494155"/>
          </a:xfrm>
          <a:prstGeom prst="rect">
            <a:avLst/>
          </a:prstGeom>
        </p:spPr>
      </p:pic>
      <p:cxnSp>
        <p:nvCxnSpPr>
          <p:cNvPr id="11" name="Straight Connector 10">
            <a:extLst>
              <a:ext uri="{FF2B5EF4-FFF2-40B4-BE49-F238E27FC236}">
                <a16:creationId xmlns:a16="http://schemas.microsoft.com/office/drawing/2014/main" id="{CFD0EFED-E962-8045-ABE7-ADCBB37222FF}"/>
              </a:ext>
            </a:extLst>
          </p:cNvPr>
          <p:cNvCxnSpPr/>
          <p:nvPr/>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3941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D097A-E315-A040-824D-70336870BCD2}"/>
              </a:ext>
            </a:extLst>
          </p:cNvPr>
          <p:cNvSpPr>
            <a:spLocks noGrp="1"/>
          </p:cNvSpPr>
          <p:nvPr>
            <p:ph type="title"/>
          </p:nvPr>
        </p:nvSpPr>
        <p:spPr>
          <a:xfrm>
            <a:off x="838200" y="365125"/>
            <a:ext cx="8569569" cy="1325563"/>
          </a:xfrm>
        </p:spPr>
        <p:txBody>
          <a:bodyPr/>
          <a:lstStyle>
            <a:lvl1pPr>
              <a:defRPr b="1">
                <a:solidFill>
                  <a:schemeClr val="accent1"/>
                </a:solidFill>
              </a:defRPr>
            </a:lvl1pPr>
          </a:lstStyle>
          <a:p>
            <a:r>
              <a:rPr lang="tr-TR" smtClean="0"/>
              <a:t>Asıl başlık stili için tıklatın</a:t>
            </a:r>
            <a:endParaRPr lang="tr-TR" dirty="0"/>
          </a:p>
        </p:txBody>
      </p:sp>
      <p:sp>
        <p:nvSpPr>
          <p:cNvPr id="3" name="Date Placeholder 2">
            <a:extLst>
              <a:ext uri="{FF2B5EF4-FFF2-40B4-BE49-F238E27FC236}">
                <a16:creationId xmlns:a16="http://schemas.microsoft.com/office/drawing/2014/main" id="{996D9908-7A0E-954F-B461-C7D68BB08B89}"/>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4" name="Footer Placeholder 3">
            <a:extLst>
              <a:ext uri="{FF2B5EF4-FFF2-40B4-BE49-F238E27FC236}">
                <a16:creationId xmlns:a16="http://schemas.microsoft.com/office/drawing/2014/main" id="{D19733D9-4D69-B749-94EB-5A4170585182}"/>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F77FFF3D-C0F7-8A41-A9D4-A889A1CE0119}"/>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6" name="Picture 5">
            <a:extLst>
              <a:ext uri="{FF2B5EF4-FFF2-40B4-BE49-F238E27FC236}">
                <a16:creationId xmlns:a16="http://schemas.microsoft.com/office/drawing/2014/main" id="{3AAA6EE4-60C8-6341-B482-2C803D53A700}"/>
              </a:ext>
            </a:extLst>
          </p:cNvPr>
          <p:cNvPicPr>
            <a:picLocks noChangeAspect="1"/>
          </p:cNvPicPr>
          <p:nvPr/>
        </p:nvPicPr>
        <p:blipFill>
          <a:blip r:embed="rId2"/>
          <a:stretch>
            <a:fillRect/>
          </a:stretch>
        </p:blipFill>
        <p:spPr>
          <a:xfrm>
            <a:off x="9905365" y="280828"/>
            <a:ext cx="1494155" cy="1494155"/>
          </a:xfrm>
          <a:prstGeom prst="rect">
            <a:avLst/>
          </a:prstGeom>
        </p:spPr>
      </p:pic>
      <p:cxnSp>
        <p:nvCxnSpPr>
          <p:cNvPr id="7" name="Straight Connector 6">
            <a:extLst>
              <a:ext uri="{FF2B5EF4-FFF2-40B4-BE49-F238E27FC236}">
                <a16:creationId xmlns:a16="http://schemas.microsoft.com/office/drawing/2014/main" id="{55C50710-4690-A74E-82B3-D4C92CE5903E}"/>
              </a:ext>
            </a:extLst>
          </p:cNvPr>
          <p:cNvCxnSpPr/>
          <p:nvPr/>
        </p:nvCxnSpPr>
        <p:spPr>
          <a:xfrm>
            <a:off x="838200" y="1690688"/>
            <a:ext cx="8317089" cy="0"/>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451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2E811-1EA2-7A43-85EC-595D4033C4EE}"/>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3" name="Footer Placeholder 2">
            <a:extLst>
              <a:ext uri="{FF2B5EF4-FFF2-40B4-BE49-F238E27FC236}">
                <a16:creationId xmlns:a16="http://schemas.microsoft.com/office/drawing/2014/main" id="{90603825-2867-604A-8EE3-160CF382565A}"/>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17A84306-E8EB-C24D-A62A-09EE0AC251DF}"/>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5" name="Picture 4">
            <a:extLst>
              <a:ext uri="{FF2B5EF4-FFF2-40B4-BE49-F238E27FC236}">
                <a16:creationId xmlns:a16="http://schemas.microsoft.com/office/drawing/2014/main" id="{80690F9A-CB4A-1D40-9619-68310C063665}"/>
              </a:ext>
            </a:extLst>
          </p:cNvPr>
          <p:cNvPicPr>
            <a:picLocks noChangeAspect="1"/>
          </p:cNvPicPr>
          <p:nvPr/>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1732764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9BBE2-61F4-514C-93A0-BCB8A37DF4C0}"/>
              </a:ext>
            </a:extLst>
          </p:cNvPr>
          <p:cNvSpPr>
            <a:spLocks noGrp="1"/>
          </p:cNvSpPr>
          <p:nvPr>
            <p:ph type="title"/>
          </p:nvPr>
        </p:nvSpPr>
        <p:spPr>
          <a:xfrm>
            <a:off x="839788" y="457200"/>
            <a:ext cx="3932237" cy="1317783"/>
          </a:xfrm>
        </p:spPr>
        <p:txBody>
          <a:bodyPr anchor="ctr"/>
          <a:lstStyle>
            <a:lvl1pPr>
              <a:defRPr sz="3200" b="1">
                <a:solidFill>
                  <a:schemeClr val="accent1"/>
                </a:solidFill>
              </a:defRPr>
            </a:lvl1pPr>
          </a:lstStyle>
          <a:p>
            <a:r>
              <a:rPr lang="tr-TR" smtClean="0"/>
              <a:t>Asıl başlık stili için tıklatın</a:t>
            </a:r>
            <a:endParaRPr lang="tr-TR" dirty="0"/>
          </a:p>
        </p:txBody>
      </p:sp>
      <p:sp>
        <p:nvSpPr>
          <p:cNvPr id="3" name="Content Placeholder 2">
            <a:extLst>
              <a:ext uri="{FF2B5EF4-FFF2-40B4-BE49-F238E27FC236}">
                <a16:creationId xmlns:a16="http://schemas.microsoft.com/office/drawing/2014/main" id="{8E5E552B-B880-5648-9CFD-713E4EEA3AF3}"/>
              </a:ext>
            </a:extLst>
          </p:cNvPr>
          <p:cNvSpPr>
            <a:spLocks noGrp="1"/>
          </p:cNvSpPr>
          <p:nvPr>
            <p:ph idx="1"/>
          </p:nvPr>
        </p:nvSpPr>
        <p:spPr>
          <a:xfrm>
            <a:off x="5183188" y="2049462"/>
            <a:ext cx="6172200" cy="3811588"/>
          </a:xfrm>
        </p:spPr>
        <p:txBody>
          <a:bodyPr/>
          <a:lstStyle>
            <a:lvl1pPr>
              <a:defRPr sz="3200">
                <a:solidFill>
                  <a:schemeClr val="accent1"/>
                </a:solidFill>
              </a:defRPr>
            </a:lvl1pPr>
            <a:lvl2pPr>
              <a:defRPr sz="2800">
                <a:solidFill>
                  <a:schemeClr val="accent6"/>
                </a:solidFill>
              </a:defRPr>
            </a:lvl2pPr>
            <a:lvl3pPr>
              <a:defRPr sz="2400">
                <a:solidFill>
                  <a:schemeClr val="accent2"/>
                </a:solidFill>
              </a:defRPr>
            </a:lvl3pPr>
            <a:lvl4pPr>
              <a:defRPr sz="2000">
                <a:solidFill>
                  <a:schemeClr val="accent3"/>
                </a:solidFill>
              </a:defRPr>
            </a:lvl4pPr>
            <a:lvl5pPr>
              <a:defRPr sz="2000">
                <a:solidFill>
                  <a:schemeClr val="accent4"/>
                </a:solidFill>
              </a:defRPr>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Text Placeholder 3">
            <a:extLst>
              <a:ext uri="{FF2B5EF4-FFF2-40B4-BE49-F238E27FC236}">
                <a16:creationId xmlns:a16="http://schemas.microsoft.com/office/drawing/2014/main" id="{FC71F44D-0FF1-6343-862F-79609757DEE6}"/>
              </a:ext>
            </a:extLst>
          </p:cNvPr>
          <p:cNvSpPr>
            <a:spLocks noGrp="1"/>
          </p:cNvSpPr>
          <p:nvPr>
            <p:ph type="body" sz="half" idx="2"/>
          </p:nvPr>
        </p:nvSpPr>
        <p:spPr>
          <a:xfrm>
            <a:off x="839788" y="2057400"/>
            <a:ext cx="3932237" cy="3811588"/>
          </a:xfrm>
        </p:spPr>
        <p:txBody>
          <a:bodyPr vert="horz"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a:extLst>
              <a:ext uri="{FF2B5EF4-FFF2-40B4-BE49-F238E27FC236}">
                <a16:creationId xmlns:a16="http://schemas.microsoft.com/office/drawing/2014/main" id="{2D9B0EA9-FBF1-4548-B691-25A1FC778BE2}"/>
              </a:ext>
            </a:extLst>
          </p:cNvPr>
          <p:cNvSpPr>
            <a:spLocks noGrp="1"/>
          </p:cNvSpPr>
          <p:nvPr>
            <p:ph type="dt" sz="half" idx="10"/>
          </p:nvPr>
        </p:nvSpPr>
        <p:spPr/>
        <p:txBody>
          <a:bodyPr/>
          <a:lstStyle/>
          <a:p>
            <a:fld id="{C4A1A9C3-CA3A-4557-8DE8-FD602BCC91B7}" type="datetimeFigureOut">
              <a:rPr lang="tr-TR" smtClean="0"/>
              <a:t>27.11.2023</a:t>
            </a:fld>
            <a:endParaRPr lang="tr-TR"/>
          </a:p>
        </p:txBody>
      </p:sp>
      <p:sp>
        <p:nvSpPr>
          <p:cNvPr id="6" name="Footer Placeholder 5">
            <a:extLst>
              <a:ext uri="{FF2B5EF4-FFF2-40B4-BE49-F238E27FC236}">
                <a16:creationId xmlns:a16="http://schemas.microsoft.com/office/drawing/2014/main" id="{2A13AD51-C086-8241-9678-E19D04DDB855}"/>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7807373-8DC3-5440-B4F7-DC78B3CEBF15}"/>
              </a:ext>
            </a:extLst>
          </p:cNvPr>
          <p:cNvSpPr>
            <a:spLocks noGrp="1"/>
          </p:cNvSpPr>
          <p:nvPr>
            <p:ph type="sldNum" sz="quarter" idx="12"/>
          </p:nvPr>
        </p:nvSpPr>
        <p:spPr/>
        <p:txBody>
          <a:bodyPr/>
          <a:lstStyle/>
          <a:p>
            <a:fld id="{8D41575D-BE72-48B0-91D3-DDAC5E4347E6}" type="slidenum">
              <a:rPr lang="tr-TR" smtClean="0"/>
              <a:t>‹#›</a:t>
            </a:fld>
            <a:endParaRPr lang="tr-TR"/>
          </a:p>
        </p:txBody>
      </p:sp>
      <p:pic>
        <p:nvPicPr>
          <p:cNvPr id="8" name="Picture 7">
            <a:extLst>
              <a:ext uri="{FF2B5EF4-FFF2-40B4-BE49-F238E27FC236}">
                <a16:creationId xmlns:a16="http://schemas.microsoft.com/office/drawing/2014/main" id="{46487D4C-C123-B24E-B9E3-AE6FDDDF16F0}"/>
              </a:ext>
            </a:extLst>
          </p:cNvPr>
          <p:cNvPicPr>
            <a:picLocks noChangeAspect="1"/>
          </p:cNvPicPr>
          <p:nvPr/>
        </p:nvPicPr>
        <p:blipFill>
          <a:blip r:embed="rId2"/>
          <a:stretch>
            <a:fillRect/>
          </a:stretch>
        </p:blipFill>
        <p:spPr>
          <a:xfrm>
            <a:off x="9905365" y="280828"/>
            <a:ext cx="1494155" cy="1494155"/>
          </a:xfrm>
          <a:prstGeom prst="rect">
            <a:avLst/>
          </a:prstGeom>
        </p:spPr>
      </p:pic>
    </p:spTree>
    <p:extLst>
      <p:ext uri="{BB962C8B-B14F-4D97-AF65-F5344CB8AC3E}">
        <p14:creationId xmlns:p14="http://schemas.microsoft.com/office/powerpoint/2010/main" val="11848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8B552-DE9A-0A42-846C-A124200FE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dirty="0"/>
          </a:p>
        </p:txBody>
      </p:sp>
      <p:sp>
        <p:nvSpPr>
          <p:cNvPr id="3" name="Text Placeholder 2">
            <a:extLst>
              <a:ext uri="{FF2B5EF4-FFF2-40B4-BE49-F238E27FC236}">
                <a16:creationId xmlns:a16="http://schemas.microsoft.com/office/drawing/2014/main" id="{6E890266-3BB0-194B-A97F-DD74C67DB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Date Placeholder 3">
            <a:extLst>
              <a:ext uri="{FF2B5EF4-FFF2-40B4-BE49-F238E27FC236}">
                <a16:creationId xmlns:a16="http://schemas.microsoft.com/office/drawing/2014/main" id="{190DF918-DEC2-D04E-9E68-C5E8EAF3EE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1A9C3-CA3A-4557-8DE8-FD602BCC91B7}" type="datetimeFigureOut">
              <a:rPr lang="tr-TR" smtClean="0"/>
              <a:t>27.11.2023</a:t>
            </a:fld>
            <a:endParaRPr lang="tr-TR"/>
          </a:p>
        </p:txBody>
      </p:sp>
      <p:sp>
        <p:nvSpPr>
          <p:cNvPr id="5" name="Footer Placeholder 4">
            <a:extLst>
              <a:ext uri="{FF2B5EF4-FFF2-40B4-BE49-F238E27FC236}">
                <a16:creationId xmlns:a16="http://schemas.microsoft.com/office/drawing/2014/main" id="{3ECC97D7-E5EC-A14C-9A83-9041449E4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7D011EC-3CEA-364C-BAC2-129A0AD1A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1575D-BE72-48B0-91D3-DDAC5E4347E6}" type="slidenum">
              <a:rPr lang="tr-TR" smtClean="0"/>
              <a:t>‹#›</a:t>
            </a:fld>
            <a:endParaRPr lang="tr-TR"/>
          </a:p>
        </p:txBody>
      </p:sp>
    </p:spTree>
    <p:extLst>
      <p:ext uri="{BB962C8B-B14F-4D97-AF65-F5344CB8AC3E}">
        <p14:creationId xmlns:p14="http://schemas.microsoft.com/office/powerpoint/2010/main" val="2558539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155461"/>
            <a:ext cx="9558528" cy="1323439"/>
          </a:xfrm>
        </p:spPr>
        <p:txBody>
          <a:bodyPr>
            <a:normAutofit fontScale="90000"/>
          </a:bodyPr>
          <a:lstStyle/>
          <a:p>
            <a:r>
              <a:rPr lang="tr-TR" sz="3200" b="1" dirty="0" smtClean="0"/>
              <a:t>END 4717 SEMİNER - END 4894 BİTİRME PROJESİ DERSLERİ İÇİN</a:t>
            </a:r>
            <a:br>
              <a:rPr lang="tr-TR" sz="3200" b="1" dirty="0" smtClean="0"/>
            </a:br>
            <a:r>
              <a:rPr lang="tr-TR" sz="3200" b="1" dirty="0" smtClean="0"/>
              <a:t>RAPOR HAZIRLAMA VE YAZIM KILAVUZU</a:t>
            </a:r>
            <a:endParaRPr lang="tr-TR" sz="3200" b="1" dirty="0"/>
          </a:p>
        </p:txBody>
      </p:sp>
      <p:sp>
        <p:nvSpPr>
          <p:cNvPr id="5" name="Dikdörtgen 4"/>
          <p:cNvSpPr/>
          <p:nvPr/>
        </p:nvSpPr>
        <p:spPr>
          <a:xfrm>
            <a:off x="5435555" y="2293358"/>
            <a:ext cx="3003386" cy="369332"/>
          </a:xfrm>
          <a:prstGeom prst="rect">
            <a:avLst/>
          </a:prstGeom>
        </p:spPr>
        <p:txBody>
          <a:bodyPr wrap="none">
            <a:spAutoFit/>
          </a:bodyPr>
          <a:lstStyle/>
          <a:p>
            <a:r>
              <a:rPr lang="tr-TR" dirty="0"/>
              <a:t>Endüstri Mühendisliği Bölümü</a:t>
            </a:r>
          </a:p>
        </p:txBody>
      </p:sp>
    </p:spTree>
    <p:extLst>
      <p:ext uri="{BB962C8B-B14F-4D97-AF65-F5344CB8AC3E}">
        <p14:creationId xmlns:p14="http://schemas.microsoft.com/office/powerpoint/2010/main" val="3793453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2987221" y="1690688"/>
            <a:ext cx="5998029" cy="3182112"/>
          </a:xfrm>
          <a:prstGeom prst="rect">
            <a:avLst/>
          </a:prstGeom>
        </p:spPr>
      </p:pic>
    </p:spTree>
    <p:extLst>
      <p:ext uri="{BB962C8B-B14F-4D97-AF65-F5344CB8AC3E}">
        <p14:creationId xmlns:p14="http://schemas.microsoft.com/office/powerpoint/2010/main" val="2896747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Özet</a:t>
            </a:r>
            <a:endParaRPr lang="tr-TR" dirty="0"/>
          </a:p>
        </p:txBody>
      </p:sp>
      <p:sp>
        <p:nvSpPr>
          <p:cNvPr id="3" name="İçerik Yer Tutucusu 2"/>
          <p:cNvSpPr>
            <a:spLocks noGrp="1"/>
          </p:cNvSpPr>
          <p:nvPr>
            <p:ph idx="1"/>
          </p:nvPr>
        </p:nvSpPr>
        <p:spPr>
          <a:xfrm>
            <a:off x="838200" y="1825625"/>
            <a:ext cx="10636045" cy="4351338"/>
          </a:xfrm>
        </p:spPr>
        <p:txBody>
          <a:bodyPr/>
          <a:lstStyle/>
          <a:p>
            <a:r>
              <a:rPr lang="tr-TR" dirty="0"/>
              <a:t>Özet kısmında, çalışma 300 kelimeyi aşmayacak şekilde ana hatlarıyla anlatılmalıdır. Özetin üst kısmına seminer </a:t>
            </a:r>
            <a:r>
              <a:rPr lang="tr-TR" dirty="0" smtClean="0"/>
              <a:t>veya bitirme projesi çalışmasının </a:t>
            </a:r>
            <a:r>
              <a:rPr lang="tr-TR" dirty="0"/>
              <a:t>başlığı büyük harflerle, Times New Roman yazı karakterinde, 12 punto büyüklüğünde, koyu ve ortalanmış olarak yazılmalıdır. Özetin alt kısmına ise </a:t>
            </a:r>
            <a:r>
              <a:rPr lang="tr-TR" b="1" dirty="0"/>
              <a:t>Anahtar Kelimeler </a:t>
            </a:r>
            <a:r>
              <a:rPr lang="tr-TR" dirty="0"/>
              <a:t>yazılmalıdır. Her anahtar kelimenin baş harfi büyük harfle yazılacaktır. Her anahtar kelime/kelime grubu virgülle ayrılacaktır (bakınız, </a:t>
            </a:r>
            <a:r>
              <a:rPr lang="tr-TR" b="1" dirty="0"/>
              <a:t>EK-3)</a:t>
            </a:r>
            <a:r>
              <a:rPr lang="tr-TR" dirty="0"/>
              <a:t>.</a:t>
            </a:r>
          </a:p>
          <a:p>
            <a:endParaRPr lang="tr-TR" dirty="0"/>
          </a:p>
        </p:txBody>
      </p:sp>
    </p:spTree>
    <p:extLst>
      <p:ext uri="{BB962C8B-B14F-4D97-AF65-F5344CB8AC3E}">
        <p14:creationId xmlns:p14="http://schemas.microsoft.com/office/powerpoint/2010/main" val="162287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029068" y="1597152"/>
            <a:ext cx="5915812" cy="3803904"/>
          </a:xfrm>
          <a:prstGeom prst="rect">
            <a:avLst/>
          </a:prstGeom>
        </p:spPr>
      </p:pic>
    </p:spTree>
    <p:extLst>
      <p:ext uri="{BB962C8B-B14F-4D97-AF65-F5344CB8AC3E}">
        <p14:creationId xmlns:p14="http://schemas.microsoft.com/office/powerpoint/2010/main" val="407797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İçindekiler</a:t>
            </a:r>
            <a:endParaRPr lang="tr-TR" dirty="0"/>
          </a:p>
        </p:txBody>
      </p:sp>
      <p:sp>
        <p:nvSpPr>
          <p:cNvPr id="3" name="İçerik Yer Tutucusu 2"/>
          <p:cNvSpPr>
            <a:spLocks noGrp="1"/>
          </p:cNvSpPr>
          <p:nvPr>
            <p:ph idx="1"/>
          </p:nvPr>
        </p:nvSpPr>
        <p:spPr>
          <a:xfrm>
            <a:off x="838200" y="1825625"/>
            <a:ext cx="10878312" cy="4351338"/>
          </a:xfrm>
        </p:spPr>
        <p:txBody>
          <a:bodyPr>
            <a:noAutofit/>
          </a:bodyPr>
          <a:lstStyle/>
          <a:p>
            <a:pPr>
              <a:spcAft>
                <a:spcPts val="1200"/>
              </a:spcAft>
            </a:pPr>
            <a:r>
              <a:rPr lang="tr-TR" sz="2200" dirty="0"/>
              <a:t>İçindekiler bölümü, </a:t>
            </a:r>
            <a:r>
              <a:rPr lang="tr-TR" sz="2200" dirty="0" smtClean="0"/>
              <a:t>rapor </a:t>
            </a:r>
            <a:r>
              <a:rPr lang="tr-TR" sz="2200" dirty="0"/>
              <a:t>içinde yer alan tüm ana bölüm ve alt bölümlerin başlıklarını ve ilgili sayfa numaralarını sıralı bir biçimde gösteren bölümdür. Şekil açısından, bölümlerin kendi aralarında, aynı derecedeki alt bölümlerin de kendi aralarında bir hizaya gelerek oluşturdukları basamaklı bir yapıda olmalıdır. Bir alt bölümün başlığı, üstünde yer alan başlığın altına, </a:t>
            </a:r>
            <a:r>
              <a:rPr lang="tr-TR" sz="2200" b="1" dirty="0"/>
              <a:t>0,5 cm</a:t>
            </a:r>
            <a:r>
              <a:rPr lang="tr-TR" sz="2200" dirty="0"/>
              <a:t> içeriden başlanarak yazılmalıdır.</a:t>
            </a:r>
          </a:p>
          <a:p>
            <a:r>
              <a:rPr lang="tr-TR" sz="2200" dirty="0" smtClean="0"/>
              <a:t>Sayfanın </a:t>
            </a:r>
            <a:r>
              <a:rPr lang="tr-TR" sz="2200" dirty="0"/>
              <a:t>sol kısmına gelecek şekilde, büyük harflerle ve koyu olarak “</a:t>
            </a:r>
            <a:r>
              <a:rPr lang="tr-TR" sz="2200" b="1" dirty="0"/>
              <a:t>İÇİNDEKİLER</a:t>
            </a:r>
            <a:r>
              <a:rPr lang="tr-TR" sz="2200" dirty="0"/>
              <a:t>”, sağ üst köşeye de küçük harflerle ve koyu olarak “</a:t>
            </a:r>
            <a:r>
              <a:rPr lang="tr-TR" sz="2200" b="1" dirty="0"/>
              <a:t>Sayfa</a:t>
            </a:r>
            <a:r>
              <a:rPr lang="tr-TR" sz="2200" dirty="0"/>
              <a:t>” başlığı konmalıdır. Başlıktan sonra 1 satır boşluk bırakılır. Raporu oluşturan tüm başlıklar ve karşılarına başlangıç sayfa numaraları yazılır. Metin içerisinde yer alan başlıklar, hiçbir şekilde kısaltılmadan ve değiştirilmeden İçindekiler bölümüne aynen aktarılmalıdır (bakınız, </a:t>
            </a:r>
            <a:r>
              <a:rPr lang="tr-TR" sz="2200" b="1" dirty="0"/>
              <a:t>EK-4</a:t>
            </a:r>
            <a:r>
              <a:rPr lang="tr-TR" sz="2200" dirty="0"/>
              <a:t>). </a:t>
            </a:r>
          </a:p>
          <a:p>
            <a:endParaRPr lang="tr-TR" sz="2000" dirty="0"/>
          </a:p>
        </p:txBody>
      </p:sp>
    </p:spTree>
    <p:extLst>
      <p:ext uri="{BB962C8B-B14F-4D97-AF65-F5344CB8AC3E}">
        <p14:creationId xmlns:p14="http://schemas.microsoft.com/office/powerpoint/2010/main" val="4128625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895344" y="62293"/>
            <a:ext cx="4297680" cy="6795707"/>
          </a:xfrm>
          <a:prstGeom prst="rect">
            <a:avLst/>
          </a:prstGeom>
        </p:spPr>
      </p:pic>
    </p:spTree>
    <p:extLst>
      <p:ext uri="{BB962C8B-B14F-4D97-AF65-F5344CB8AC3E}">
        <p14:creationId xmlns:p14="http://schemas.microsoft.com/office/powerpoint/2010/main" val="2224718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Şekil Listesi</a:t>
            </a:r>
            <a:endParaRPr lang="tr-TR" dirty="0"/>
          </a:p>
        </p:txBody>
      </p:sp>
      <p:sp>
        <p:nvSpPr>
          <p:cNvPr id="3" name="İçerik Yer Tutucusu 2"/>
          <p:cNvSpPr>
            <a:spLocks noGrp="1"/>
          </p:cNvSpPr>
          <p:nvPr>
            <p:ph idx="1"/>
          </p:nvPr>
        </p:nvSpPr>
        <p:spPr/>
        <p:txBody>
          <a:bodyPr/>
          <a:lstStyle/>
          <a:p>
            <a:r>
              <a:rPr lang="tr-TR" dirty="0"/>
              <a:t>Raporda yer alan şekiller, metin içinde yer alış sırasına göre ve şekil numarası ile birlikte listelenmelidir. Sayfanın sol kısmına gelecek şekilde, büyük harflerle ve koyu olarak “</a:t>
            </a:r>
            <a:r>
              <a:rPr lang="tr-TR" b="1" dirty="0"/>
              <a:t>ŞEKİL LİSTESİ</a:t>
            </a:r>
            <a:r>
              <a:rPr lang="tr-TR" dirty="0"/>
              <a:t>”, sağ üst köşeye de küçük harflerle ve koyu olarak “</a:t>
            </a:r>
            <a:r>
              <a:rPr lang="tr-TR" b="1" dirty="0"/>
              <a:t>Sayfa</a:t>
            </a:r>
            <a:r>
              <a:rPr lang="tr-TR" dirty="0"/>
              <a:t>” başlığı konmalıdır. Başlıktan sonra 1 satır boşluk bırakılır. Şekil başlıklarının bir satıra sığmadığı durumda başlık, alt satırda satır başından değil, şekil başlık yazısının başlama hizasından itibaren yazılmaya devam etmelidir (bakınız, </a:t>
            </a:r>
            <a:r>
              <a:rPr lang="tr-TR" b="1" dirty="0"/>
              <a:t>EK-5</a:t>
            </a:r>
            <a:r>
              <a:rPr lang="tr-TR" dirty="0"/>
              <a:t>).</a:t>
            </a:r>
          </a:p>
          <a:p>
            <a:endParaRPr lang="tr-TR" dirty="0"/>
          </a:p>
        </p:txBody>
      </p:sp>
    </p:spTree>
    <p:extLst>
      <p:ext uri="{BB962C8B-B14F-4D97-AF65-F5344CB8AC3E}">
        <p14:creationId xmlns:p14="http://schemas.microsoft.com/office/powerpoint/2010/main" val="3622579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829050" y="2443162"/>
            <a:ext cx="4533900" cy="1971675"/>
          </a:xfrm>
          <a:prstGeom prst="rect">
            <a:avLst/>
          </a:prstGeom>
        </p:spPr>
      </p:pic>
    </p:spTree>
    <p:extLst>
      <p:ext uri="{BB962C8B-B14F-4D97-AF65-F5344CB8AC3E}">
        <p14:creationId xmlns:p14="http://schemas.microsoft.com/office/powerpoint/2010/main" val="102200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Tablo Listesi</a:t>
            </a:r>
            <a:endParaRPr lang="tr-TR" dirty="0"/>
          </a:p>
        </p:txBody>
      </p:sp>
      <p:sp>
        <p:nvSpPr>
          <p:cNvPr id="3" name="İçerik Yer Tutucusu 2"/>
          <p:cNvSpPr>
            <a:spLocks noGrp="1"/>
          </p:cNvSpPr>
          <p:nvPr>
            <p:ph idx="1"/>
          </p:nvPr>
        </p:nvSpPr>
        <p:spPr/>
        <p:txBody>
          <a:bodyPr/>
          <a:lstStyle/>
          <a:p>
            <a:r>
              <a:rPr lang="tr-TR" dirty="0"/>
              <a:t>Raporda yer alan tablolar, metin içinde yer alış sırasına göre ve tablo numarası ile birlikte listelenmelidir. Sayfanın sol kısmına gelecek şekilde, büyük harflerle ve koyu olarak “</a:t>
            </a:r>
            <a:r>
              <a:rPr lang="tr-TR" b="1" dirty="0"/>
              <a:t>TABLO LİSTESİ</a:t>
            </a:r>
            <a:r>
              <a:rPr lang="tr-TR" dirty="0"/>
              <a:t>”, sağ üst köşeye de küçük harflerle ve koyu olarak “</a:t>
            </a:r>
            <a:r>
              <a:rPr lang="tr-TR" b="1" dirty="0"/>
              <a:t>Sayfa</a:t>
            </a:r>
            <a:r>
              <a:rPr lang="tr-TR" dirty="0"/>
              <a:t>” başlığı konmalıdır. Başlıktan sonra 1 satır boşluk bırakılır. Tablo başlıklarının bir satıra sığmadığı durumda başlık, alt satırda satır başından değil, tablo başlık yazısının başlama hizasından itibaren yazılmaya devam etmelidir (bakınız, </a:t>
            </a:r>
            <a:r>
              <a:rPr lang="tr-TR" b="1" dirty="0"/>
              <a:t>EK-6</a:t>
            </a:r>
            <a:r>
              <a:rPr lang="tr-TR" dirty="0"/>
              <a:t>).</a:t>
            </a:r>
          </a:p>
          <a:p>
            <a:endParaRPr lang="tr-TR" dirty="0"/>
          </a:p>
        </p:txBody>
      </p:sp>
    </p:spTree>
    <p:extLst>
      <p:ext uri="{BB962C8B-B14F-4D97-AF65-F5344CB8AC3E}">
        <p14:creationId xmlns:p14="http://schemas.microsoft.com/office/powerpoint/2010/main" val="1081910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3829050" y="2400300"/>
            <a:ext cx="4533900" cy="2057400"/>
          </a:xfrm>
          <a:prstGeom prst="rect">
            <a:avLst/>
          </a:prstGeom>
        </p:spPr>
      </p:pic>
    </p:spTree>
    <p:extLst>
      <p:ext uri="{BB962C8B-B14F-4D97-AF65-F5344CB8AC3E}">
        <p14:creationId xmlns:p14="http://schemas.microsoft.com/office/powerpoint/2010/main" val="25205761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1" y="276637"/>
            <a:ext cx="8143568" cy="1325563"/>
          </a:xfrm>
        </p:spPr>
        <p:txBody>
          <a:bodyPr/>
          <a:lstStyle/>
          <a:p>
            <a:r>
              <a:rPr lang="tr-TR" dirty="0" smtClean="0"/>
              <a:t>Metin Sayfalarının, Başlıkların ve Bölümlerin Belirlenmesi</a:t>
            </a:r>
            <a:endParaRPr lang="tr-TR" dirty="0"/>
          </a:p>
        </p:txBody>
      </p:sp>
      <p:sp>
        <p:nvSpPr>
          <p:cNvPr id="3" name="İçerik Yer Tutucusu 2"/>
          <p:cNvSpPr>
            <a:spLocks noGrp="1"/>
          </p:cNvSpPr>
          <p:nvPr>
            <p:ph idx="1"/>
          </p:nvPr>
        </p:nvSpPr>
        <p:spPr>
          <a:xfrm>
            <a:off x="838200" y="1648647"/>
            <a:ext cx="10515600" cy="4351338"/>
          </a:xfrm>
        </p:spPr>
        <p:txBody>
          <a:bodyPr>
            <a:normAutofit fontScale="77500" lnSpcReduction="20000"/>
          </a:bodyPr>
          <a:lstStyle/>
          <a:p>
            <a:r>
              <a:rPr lang="tr-TR" dirty="0" smtClean="0"/>
              <a:t>Raporda </a:t>
            </a:r>
            <a:r>
              <a:rPr lang="tr-TR" dirty="0"/>
              <a:t>başlıklar “ondalık sistem” ile numaralandırılmalıdır. </a:t>
            </a:r>
            <a:r>
              <a:rPr lang="tr-TR" dirty="0"/>
              <a:t>Her ana bölüm yeni bir sayfada </a:t>
            </a:r>
            <a:r>
              <a:rPr lang="tr-TR" dirty="0" smtClean="0"/>
              <a:t>başlamalıdır. </a:t>
            </a:r>
            <a:r>
              <a:rPr lang="tr-TR" dirty="0" smtClean="0"/>
              <a:t>Ana </a:t>
            </a:r>
            <a:r>
              <a:rPr lang="tr-TR" dirty="0"/>
              <a:t>bölümler “BÖLÜM NO” şeklinde belirtilecektir. Örneğin; ilk bölüm </a:t>
            </a:r>
            <a:r>
              <a:rPr lang="tr-TR" b="1" dirty="0" err="1"/>
              <a:t>BÖLÜM</a:t>
            </a:r>
            <a:r>
              <a:rPr lang="tr-TR" b="1" dirty="0"/>
              <a:t> BİR</a:t>
            </a:r>
            <a:r>
              <a:rPr lang="tr-TR" dirty="0"/>
              <a:t> şeklinde yazılacaktır. Ana bölümlerin başlıkları </a:t>
            </a:r>
            <a:r>
              <a:rPr lang="tr-TR" b="1" dirty="0"/>
              <a:t>büyük harfle, 12 punto, koyu ve ortaya </a:t>
            </a:r>
            <a:r>
              <a:rPr lang="tr-TR" b="1" dirty="0" err="1"/>
              <a:t>hizalı</a:t>
            </a:r>
            <a:r>
              <a:rPr lang="tr-TR" dirty="0"/>
              <a:t> olarak verilmelidir. Ana bölüm başlığından sonra 1 satır boşluk bırakılmalıdır</a:t>
            </a:r>
            <a:r>
              <a:rPr lang="tr-TR" dirty="0" smtClean="0"/>
              <a:t>. </a:t>
            </a:r>
          </a:p>
          <a:p>
            <a:endParaRPr lang="tr-TR" sz="1300" dirty="0"/>
          </a:p>
          <a:p>
            <a:r>
              <a:rPr lang="tr-TR" dirty="0"/>
              <a:t>Başlıklar ilgili olduğu bölümün numarası ile başlamalı, alt başlıklar yine ilgili bölüm ve ait olduğu başlığın numarası ile başlamalıdır (bakınız, </a:t>
            </a:r>
            <a:r>
              <a:rPr lang="tr-TR" b="1" dirty="0"/>
              <a:t>EK-7</a:t>
            </a:r>
            <a:r>
              <a:rPr lang="tr-TR" dirty="0"/>
              <a:t>). Başlıkların sırası ve biçimi aşağıdaki kurallara göre düzenlenmelidir.</a:t>
            </a:r>
          </a:p>
          <a:p>
            <a:pPr marL="0" indent="0">
              <a:buNone/>
            </a:pPr>
            <a:endParaRPr lang="tr-TR" sz="1300" dirty="0"/>
          </a:p>
          <a:p>
            <a:pPr marL="0" indent="0">
              <a:buNone/>
            </a:pPr>
            <a:r>
              <a:rPr lang="tr-TR" dirty="0"/>
              <a:t>Ana bölüm başlığı	</a:t>
            </a:r>
            <a:r>
              <a:rPr lang="tr-TR" dirty="0" smtClean="0"/>
              <a:t>Ortaya </a:t>
            </a:r>
            <a:r>
              <a:rPr lang="tr-TR" dirty="0" err="1"/>
              <a:t>hizalı</a:t>
            </a:r>
            <a:r>
              <a:rPr lang="tr-TR" dirty="0"/>
              <a:t>, 12 punto, büyük harf, koyu</a:t>
            </a:r>
          </a:p>
          <a:p>
            <a:pPr marL="0" indent="0">
              <a:buNone/>
            </a:pPr>
            <a:r>
              <a:rPr lang="tr-TR" dirty="0"/>
              <a:t>2. Derece başlık		</a:t>
            </a:r>
            <a:r>
              <a:rPr lang="tr-TR" dirty="0" smtClean="0"/>
              <a:t>Sola </a:t>
            </a:r>
            <a:r>
              <a:rPr lang="tr-TR" dirty="0"/>
              <a:t>dayalı, 12 punto, kelime baş harfleri büyük, </a:t>
            </a:r>
            <a:r>
              <a:rPr lang="tr-TR" b="1" dirty="0"/>
              <a:t>koyu</a:t>
            </a:r>
            <a:endParaRPr lang="tr-TR" dirty="0"/>
          </a:p>
          <a:p>
            <a:pPr marL="0" indent="0">
              <a:buNone/>
            </a:pPr>
            <a:r>
              <a:rPr lang="tr-TR" dirty="0"/>
              <a:t>3. Derece başlık		</a:t>
            </a:r>
            <a:r>
              <a:rPr lang="tr-TR" dirty="0" smtClean="0"/>
              <a:t>Sola </a:t>
            </a:r>
            <a:r>
              <a:rPr lang="tr-TR" dirty="0"/>
              <a:t>dayalı, 12 punto, kelime baş harfleri büyük, </a:t>
            </a:r>
            <a:r>
              <a:rPr lang="tr-TR" b="1" dirty="0"/>
              <a:t>koyu</a:t>
            </a:r>
            <a:r>
              <a:rPr lang="tr-TR" dirty="0"/>
              <a:t>,</a:t>
            </a:r>
            <a:r>
              <a:rPr lang="tr-TR" i="1" dirty="0"/>
              <a:t> italik</a:t>
            </a:r>
            <a:endParaRPr lang="tr-TR" dirty="0"/>
          </a:p>
          <a:p>
            <a:pPr marL="0" indent="0">
              <a:buNone/>
            </a:pPr>
            <a:r>
              <a:rPr lang="tr-TR" dirty="0"/>
              <a:t>4. Derece başlık		</a:t>
            </a:r>
            <a:r>
              <a:rPr lang="tr-TR" dirty="0" smtClean="0"/>
              <a:t>0,5 </a:t>
            </a:r>
            <a:r>
              <a:rPr lang="tr-TR" dirty="0"/>
              <a:t>cm içerden, 12 punto, kelime baş harfleri büyük, </a:t>
            </a:r>
            <a:r>
              <a:rPr lang="tr-TR" i="1" dirty="0"/>
              <a:t>italik </a:t>
            </a:r>
            <a:r>
              <a:rPr lang="tr-TR" dirty="0"/>
              <a:t> </a:t>
            </a:r>
          </a:p>
          <a:p>
            <a:endParaRPr lang="tr-TR" dirty="0"/>
          </a:p>
        </p:txBody>
      </p:sp>
    </p:spTree>
    <p:extLst>
      <p:ext uri="{BB962C8B-B14F-4D97-AF65-F5344CB8AC3E}">
        <p14:creationId xmlns:p14="http://schemas.microsoft.com/office/powerpoint/2010/main" val="2100599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AMAÇ</a:t>
            </a:r>
            <a:endParaRPr lang="tr-TR" b="1" dirty="0"/>
          </a:p>
        </p:txBody>
      </p:sp>
      <p:sp>
        <p:nvSpPr>
          <p:cNvPr id="3" name="İçerik Yer Tutucusu 2"/>
          <p:cNvSpPr>
            <a:spLocks noGrp="1"/>
          </p:cNvSpPr>
          <p:nvPr>
            <p:ph idx="1"/>
          </p:nvPr>
        </p:nvSpPr>
        <p:spPr>
          <a:xfrm>
            <a:off x="838200" y="1825625"/>
            <a:ext cx="10805160" cy="4351338"/>
          </a:xfrm>
        </p:spPr>
        <p:txBody>
          <a:bodyPr/>
          <a:lstStyle/>
          <a:p>
            <a:r>
              <a:rPr lang="tr-TR" dirty="0"/>
              <a:t>Bu yazım kuralları, Dokuz Eylül Üniversitesi Endüstri Mühendisliği </a:t>
            </a:r>
            <a:r>
              <a:rPr lang="tr-TR" dirty="0" smtClean="0"/>
              <a:t>Bölümü’nde </a:t>
            </a:r>
            <a:r>
              <a:rPr lang="tr-TR" dirty="0"/>
              <a:t>gerçekleştirilen seminer </a:t>
            </a:r>
            <a:r>
              <a:rPr lang="tr-TR" dirty="0" smtClean="0"/>
              <a:t>ve bitirme projesi çalışmalarına </a:t>
            </a:r>
            <a:r>
              <a:rPr lang="tr-TR" dirty="0"/>
              <a:t>ilişkin rapor yazımında bir standart oluşturmak amacıyla hazırlanmıştır. </a:t>
            </a:r>
            <a:r>
              <a:rPr lang="tr-TR" dirty="0" smtClean="0"/>
              <a:t>Raporların </a:t>
            </a:r>
            <a:r>
              <a:rPr lang="tr-TR" dirty="0"/>
              <a:t>bu kurallara uygun olarak hazırlanması ve yazımında </a:t>
            </a:r>
            <a:r>
              <a:rPr lang="tr-TR" dirty="0">
                <a:solidFill>
                  <a:srgbClr val="FF0000"/>
                </a:solidFill>
              </a:rPr>
              <a:t>akademik etik </a:t>
            </a:r>
            <a:r>
              <a:rPr lang="tr-TR" dirty="0"/>
              <a:t>kurallara uyulması zorunludur.</a:t>
            </a:r>
          </a:p>
        </p:txBody>
      </p:sp>
    </p:spTree>
    <p:extLst>
      <p:ext uri="{BB962C8B-B14F-4D97-AF65-F5344CB8AC3E}">
        <p14:creationId xmlns:p14="http://schemas.microsoft.com/office/powerpoint/2010/main" val="207191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3852862" y="95250"/>
            <a:ext cx="4486275" cy="6667500"/>
          </a:xfrm>
          <a:prstGeom prst="rect">
            <a:avLst/>
          </a:prstGeom>
        </p:spPr>
      </p:pic>
    </p:spTree>
    <p:extLst>
      <p:ext uri="{BB962C8B-B14F-4D97-AF65-F5344CB8AC3E}">
        <p14:creationId xmlns:p14="http://schemas.microsoft.com/office/powerpoint/2010/main" val="1047947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Sayfa Numaralandırma</a:t>
            </a:r>
            <a:endParaRPr lang="tr-TR" dirty="0"/>
          </a:p>
        </p:txBody>
      </p:sp>
      <p:sp>
        <p:nvSpPr>
          <p:cNvPr id="3" name="İçerik Yer Tutucusu 2"/>
          <p:cNvSpPr>
            <a:spLocks noGrp="1"/>
          </p:cNvSpPr>
          <p:nvPr>
            <p:ph idx="1"/>
          </p:nvPr>
        </p:nvSpPr>
        <p:spPr>
          <a:xfrm>
            <a:off x="838200" y="1825625"/>
            <a:ext cx="10817352" cy="4351338"/>
          </a:xfrm>
        </p:spPr>
        <p:txBody>
          <a:bodyPr/>
          <a:lstStyle/>
          <a:p>
            <a:r>
              <a:rPr lang="tr-TR" dirty="0" smtClean="0"/>
              <a:t>Raporun </a:t>
            </a:r>
            <a:r>
              <a:rPr lang="tr-TR" dirty="0"/>
              <a:t>ön bölümleri</a:t>
            </a:r>
            <a:r>
              <a:rPr lang="tr-TR" b="1" dirty="0"/>
              <a:t> (kapak sayfası</a:t>
            </a:r>
            <a:r>
              <a:rPr lang="tr-TR" dirty="0"/>
              <a:t>, </a:t>
            </a:r>
            <a:r>
              <a:rPr lang="tr-TR" b="1" dirty="0"/>
              <a:t>önsöz, özet,</a:t>
            </a:r>
            <a:r>
              <a:rPr lang="tr-TR" dirty="0"/>
              <a:t> </a:t>
            </a:r>
            <a:r>
              <a:rPr lang="tr-TR" b="1" dirty="0"/>
              <a:t>içindekiler, şekil listesi ve tablo listesi)</a:t>
            </a:r>
            <a:r>
              <a:rPr lang="tr-TR" dirty="0"/>
              <a:t> Romen rakamları kullanılarak numaralandırılacaktır (numaralar sayfanın alt kısmına ortalanarak yazılacaktır). </a:t>
            </a:r>
            <a:r>
              <a:rPr lang="tr-TR" b="1" dirty="0"/>
              <a:t>Kapak sayfasına sayfa numarası verilmeyecek</a:t>
            </a:r>
            <a:r>
              <a:rPr lang="tr-TR" dirty="0"/>
              <a:t>, ancak numaralandırma o sayfadan itibaren başlayacaktır. Bölüm Bir’den itibaren ise sayfa numaralama 1’den başlayarak kaynaklar veya eklerin sonuna kadar numaralandırma yapılacak olup, numaralar yine sayfaların alt kısmına ortalanarak yazılacaktır. Tüm sayfa numaralandırmaları </a:t>
            </a:r>
            <a:r>
              <a:rPr lang="tr-TR" b="1" dirty="0"/>
              <a:t>Times New Roman yazı karakterinde, 10 punto</a:t>
            </a:r>
            <a:r>
              <a:rPr lang="tr-TR" dirty="0"/>
              <a:t> büyüklüğünde olacaktır.</a:t>
            </a:r>
          </a:p>
          <a:p>
            <a:endParaRPr lang="tr-TR" dirty="0"/>
          </a:p>
        </p:txBody>
      </p:sp>
    </p:spTree>
    <p:extLst>
      <p:ext uri="{BB962C8B-B14F-4D97-AF65-F5344CB8AC3E}">
        <p14:creationId xmlns:p14="http://schemas.microsoft.com/office/powerpoint/2010/main" val="3777066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Şekil ve Tablo Düzeni</a:t>
            </a:r>
            <a:endParaRPr lang="tr-TR" dirty="0"/>
          </a:p>
        </p:txBody>
      </p:sp>
      <p:sp>
        <p:nvSpPr>
          <p:cNvPr id="3" name="İçerik Yer Tutucusu 2"/>
          <p:cNvSpPr>
            <a:spLocks noGrp="1"/>
          </p:cNvSpPr>
          <p:nvPr>
            <p:ph idx="1"/>
          </p:nvPr>
        </p:nvSpPr>
        <p:spPr/>
        <p:txBody>
          <a:bodyPr/>
          <a:lstStyle/>
          <a:p>
            <a:r>
              <a:rPr lang="tr-TR" dirty="0" smtClean="0"/>
              <a:t>Rapor içinde </a:t>
            </a:r>
            <a:r>
              <a:rPr lang="tr-TR" dirty="0"/>
              <a:t>yer alan tüm şekil ve tablolara mutlaka rapor metni içinde atıf yapılmalıdır. Şekil ve tablo içindeki tüm bilgiler </a:t>
            </a:r>
            <a:r>
              <a:rPr lang="tr-TR" b="1" dirty="0"/>
              <a:t>okunabilir büyüklükte</a:t>
            </a:r>
            <a:r>
              <a:rPr lang="tr-TR" dirty="0"/>
              <a:t> olmalıdır. Şekil altyazıları ve tablo </a:t>
            </a:r>
            <a:r>
              <a:rPr lang="tr-TR" dirty="0" err="1"/>
              <a:t>üstyazılarında</a:t>
            </a:r>
            <a:r>
              <a:rPr lang="tr-TR" dirty="0"/>
              <a:t>, ilk kelimenin baş harfi büyük, diğer kelimelerin baş harfleri küçük harfle başlamalıdır, sonuna noktalama işareti konulmamalıdır. Şekil numaraları ile altyazıları ve tablo numaraları ile </a:t>
            </a:r>
            <a:r>
              <a:rPr lang="tr-TR" dirty="0" err="1"/>
              <a:t>üstyazıları</a:t>
            </a:r>
            <a:r>
              <a:rPr lang="tr-TR" dirty="0"/>
              <a:t> </a:t>
            </a:r>
            <a:r>
              <a:rPr lang="tr-TR" b="1" dirty="0"/>
              <a:t>10 punto</a:t>
            </a:r>
            <a:r>
              <a:rPr lang="tr-TR" dirty="0"/>
              <a:t> büyüklüğünde olmalıdır. Şekil ve tabloların numaralandırılması bölüm bazında olacaktır; aşağıda birer örnek verilmiştir.</a:t>
            </a:r>
          </a:p>
          <a:p>
            <a:endParaRPr lang="tr-TR" dirty="0"/>
          </a:p>
        </p:txBody>
      </p:sp>
    </p:spTree>
    <p:extLst>
      <p:ext uri="{BB962C8B-B14F-4D97-AF65-F5344CB8AC3E}">
        <p14:creationId xmlns:p14="http://schemas.microsoft.com/office/powerpoint/2010/main" val="3886275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Şekil ve Tablo Düzeni (devamı)</a:t>
            </a:r>
            <a:endParaRPr lang="tr-TR" dirty="0"/>
          </a:p>
        </p:txBody>
      </p:sp>
      <p:sp>
        <p:nvSpPr>
          <p:cNvPr id="3" name="İçerik Yer Tutucusu 2"/>
          <p:cNvSpPr>
            <a:spLocks noGrp="1"/>
          </p:cNvSpPr>
          <p:nvPr>
            <p:ph idx="1"/>
          </p:nvPr>
        </p:nvSpPr>
        <p:spPr>
          <a:xfrm>
            <a:off x="838199" y="1825625"/>
            <a:ext cx="5621595" cy="4351338"/>
          </a:xfrm>
        </p:spPr>
        <p:txBody>
          <a:bodyPr>
            <a:normAutofit/>
          </a:bodyPr>
          <a:lstStyle/>
          <a:p>
            <a:r>
              <a:rPr lang="tr-TR" sz="2400" dirty="0"/>
              <a:t>Raporda </a:t>
            </a:r>
            <a:r>
              <a:rPr lang="tr-TR" sz="2400" b="1" dirty="0"/>
              <a:t>şekiller</a:t>
            </a:r>
            <a:r>
              <a:rPr lang="tr-TR" sz="2400" dirty="0"/>
              <a:t> yazım alanı içinde </a:t>
            </a:r>
            <a:r>
              <a:rPr lang="tr-TR" sz="2400" b="1" dirty="0"/>
              <a:t>ortalanmış</a:t>
            </a:r>
            <a:r>
              <a:rPr lang="tr-TR" sz="2400" dirty="0"/>
              <a:t> olarak yerleştirilmelidir. Şekil altyazısı şeklin boyutunu geçebilir. Şekil numarası ve altyazısı, 1 satırdan oluşuyorsa şeklin alt kısmında</a:t>
            </a:r>
            <a:r>
              <a:rPr lang="tr-TR" sz="2400" b="1" dirty="0"/>
              <a:t> ortalanmış</a:t>
            </a:r>
            <a:r>
              <a:rPr lang="tr-TR" sz="2400" dirty="0"/>
              <a:t> olarak, 2 veya daha üst satırdan oluşuyorsa </a:t>
            </a:r>
            <a:r>
              <a:rPr lang="tr-TR" sz="2400" b="1" dirty="0"/>
              <a:t>iki yana yaslı (</a:t>
            </a:r>
            <a:r>
              <a:rPr lang="tr-TR" sz="2400" b="1" dirty="0" err="1"/>
              <a:t>justify</a:t>
            </a:r>
            <a:r>
              <a:rPr lang="tr-TR" sz="2400" b="1" dirty="0"/>
              <a:t>)</a:t>
            </a:r>
            <a:r>
              <a:rPr lang="tr-TR" sz="2400" dirty="0"/>
              <a:t> olarak yazılması gerekir. Şekil altyazıları ile devamındaki metin ve şekil ile öncesindeki metin arasında 1,5 satır aralığı boşluk bırakılmalıdır.</a:t>
            </a:r>
          </a:p>
          <a:p>
            <a:pPr marL="0" indent="0">
              <a:buNone/>
            </a:pPr>
            <a:endParaRPr lang="tr-TR" dirty="0"/>
          </a:p>
        </p:txBody>
      </p:sp>
      <p:pic>
        <p:nvPicPr>
          <p:cNvPr id="5" name="Resim 4"/>
          <p:cNvPicPr>
            <a:picLocks noChangeAspect="1"/>
          </p:cNvPicPr>
          <p:nvPr/>
        </p:nvPicPr>
        <p:blipFill rotWithShape="1">
          <a:blip r:embed="rId2"/>
          <a:srcRect l="1680" t="3284" r="1008"/>
          <a:stretch/>
        </p:blipFill>
        <p:spPr>
          <a:xfrm>
            <a:off x="6459794" y="2035865"/>
            <a:ext cx="4962144" cy="3207239"/>
          </a:xfrm>
          <a:prstGeom prst="rect">
            <a:avLst/>
          </a:prstGeom>
        </p:spPr>
      </p:pic>
    </p:spTree>
    <p:extLst>
      <p:ext uri="{BB962C8B-B14F-4D97-AF65-F5344CB8AC3E}">
        <p14:creationId xmlns:p14="http://schemas.microsoft.com/office/powerpoint/2010/main" val="826992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Şekil ve Tablo Düzeni (devamı)</a:t>
            </a:r>
            <a:endParaRPr lang="tr-TR" dirty="0"/>
          </a:p>
        </p:txBody>
      </p:sp>
      <p:sp>
        <p:nvSpPr>
          <p:cNvPr id="3" name="İçerik Yer Tutucusu 2"/>
          <p:cNvSpPr>
            <a:spLocks noGrp="1"/>
          </p:cNvSpPr>
          <p:nvPr>
            <p:ph idx="1"/>
          </p:nvPr>
        </p:nvSpPr>
        <p:spPr>
          <a:xfrm>
            <a:off x="545690" y="1690688"/>
            <a:ext cx="6164826" cy="4351338"/>
          </a:xfrm>
        </p:spPr>
        <p:txBody>
          <a:bodyPr>
            <a:normAutofit/>
          </a:bodyPr>
          <a:lstStyle/>
          <a:p>
            <a:r>
              <a:rPr lang="tr-TR" sz="2200" dirty="0" smtClean="0"/>
              <a:t>Raporda </a:t>
            </a:r>
            <a:r>
              <a:rPr lang="tr-TR" sz="2200" b="1" dirty="0" smtClean="0"/>
              <a:t>tablolar </a:t>
            </a:r>
            <a:r>
              <a:rPr lang="tr-TR" sz="2200" dirty="0" smtClean="0"/>
              <a:t>ise yazım alanı içinde </a:t>
            </a:r>
            <a:r>
              <a:rPr lang="tr-TR" sz="2200" b="1" dirty="0" smtClean="0"/>
              <a:t>sola dayalı</a:t>
            </a:r>
            <a:r>
              <a:rPr lang="tr-TR" sz="2200" dirty="0" smtClean="0"/>
              <a:t> olarak yerleştirilmelidir. Tablo </a:t>
            </a:r>
            <a:r>
              <a:rPr lang="tr-TR" sz="2200" dirty="0" err="1" smtClean="0"/>
              <a:t>üstyazısı</a:t>
            </a:r>
            <a:r>
              <a:rPr lang="tr-TR" sz="2200" dirty="0" smtClean="0"/>
              <a:t> tablonun boyutunu geçebilir. Tablo numarası ve </a:t>
            </a:r>
            <a:r>
              <a:rPr lang="tr-TR" sz="2200" dirty="0" err="1" smtClean="0"/>
              <a:t>üstyazısı</a:t>
            </a:r>
            <a:r>
              <a:rPr lang="tr-TR" sz="2200" dirty="0" smtClean="0"/>
              <a:t>, 1 satırdan oluşuyorsa tablonun üst kısmında</a:t>
            </a:r>
            <a:r>
              <a:rPr lang="tr-TR" sz="2200" b="1" dirty="0" smtClean="0"/>
              <a:t> sola dayalı</a:t>
            </a:r>
            <a:r>
              <a:rPr lang="tr-TR" sz="2200" dirty="0" smtClean="0"/>
              <a:t> olarak, 2 veya daha üst satırdan oluşuyorsa </a:t>
            </a:r>
            <a:r>
              <a:rPr lang="tr-TR" sz="2200" b="1" dirty="0" smtClean="0"/>
              <a:t>iki yana yaslı (</a:t>
            </a:r>
            <a:r>
              <a:rPr lang="tr-TR" sz="2200" b="1" dirty="0" err="1" smtClean="0"/>
              <a:t>justify</a:t>
            </a:r>
            <a:r>
              <a:rPr lang="tr-TR" sz="2200" b="1" dirty="0" smtClean="0"/>
              <a:t>)</a:t>
            </a:r>
            <a:r>
              <a:rPr lang="tr-TR" sz="2200" dirty="0" smtClean="0"/>
              <a:t> olarak yazılması gerekir. Tablo </a:t>
            </a:r>
            <a:r>
              <a:rPr lang="tr-TR" sz="2200" dirty="0" err="1" smtClean="0"/>
              <a:t>üstyazıları</a:t>
            </a:r>
            <a:r>
              <a:rPr lang="tr-TR" sz="2200" dirty="0" smtClean="0"/>
              <a:t> ile öncesindeki metin ve tablo ile devamındaki metin arasında 1,5 satır aralığı boşluk bırakılmalıdır. Tablolar mümkünse sayfa sonlarında bölünmemeli, bölünmesi gerektiği durumlarda ise her yeni sayfada tablonun başlık satırı tekrarlanmalıdır.</a:t>
            </a:r>
            <a:endParaRPr lang="tr-TR" sz="2200" dirty="0"/>
          </a:p>
          <a:p>
            <a:endParaRPr lang="tr-TR" dirty="0"/>
          </a:p>
        </p:txBody>
      </p:sp>
      <p:pic>
        <p:nvPicPr>
          <p:cNvPr id="4" name="Resim 3"/>
          <p:cNvPicPr>
            <a:picLocks noChangeAspect="1"/>
          </p:cNvPicPr>
          <p:nvPr/>
        </p:nvPicPr>
        <p:blipFill>
          <a:blip r:embed="rId2"/>
          <a:stretch>
            <a:fillRect/>
          </a:stretch>
        </p:blipFill>
        <p:spPr>
          <a:xfrm>
            <a:off x="6619171" y="2203553"/>
            <a:ext cx="5572829" cy="1763763"/>
          </a:xfrm>
          <a:prstGeom prst="rect">
            <a:avLst/>
          </a:prstGeom>
        </p:spPr>
      </p:pic>
    </p:spTree>
    <p:extLst>
      <p:ext uri="{BB962C8B-B14F-4D97-AF65-F5344CB8AC3E}">
        <p14:creationId xmlns:p14="http://schemas.microsoft.com/office/powerpoint/2010/main" val="57453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Formül ve Denklemlerin Yazımı</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838200" y="1825625"/>
                <a:ext cx="10890504" cy="4351338"/>
              </a:xfrm>
            </p:spPr>
            <p:txBody>
              <a:bodyPr>
                <a:normAutofit/>
              </a:bodyPr>
              <a:lstStyle/>
              <a:p>
                <a:r>
                  <a:rPr lang="tr-TR" sz="2400" dirty="0"/>
                  <a:t>Tüm formül ve denklemler </a:t>
                </a:r>
                <a:r>
                  <a:rPr lang="tr-TR" sz="2400" b="1" dirty="0"/>
                  <a:t>Times New Roman yazı karakterinde, 10 punto</a:t>
                </a:r>
                <a:r>
                  <a:rPr lang="tr-TR" sz="2400" dirty="0"/>
                  <a:t> büyüklüğünde olacaktır. Formül ve denklemler </a:t>
                </a:r>
                <a:r>
                  <a:rPr lang="tr-TR" sz="2400" b="1" dirty="0"/>
                  <a:t>ortaya </a:t>
                </a:r>
                <a:r>
                  <a:rPr lang="tr-TR" sz="2400" b="1" dirty="0" err="1"/>
                  <a:t>hizalı</a:t>
                </a:r>
                <a:r>
                  <a:rPr lang="tr-TR" sz="2400" dirty="0"/>
                  <a:t> yazılmalıdır. Formül ve denklemlerle metin arasında 1,5 satır boşluk bırakılmalıdır. Art arda gelen denklemler arasında da 1 satır boşluk bırakılmalıdır. Formül ve denklemlerin numaralandırılması, ilk rakam ana bölüm numarası, ikinci rakam ana bölüm içinde yer alma sıra numarası olacak şekilde yapılmalı ve formülün ya da denklemin sağında sağa yaslı olarak parantez içinde gösterilmelidir. Örnek olarak aşağıda Formül (3.1) gösterilmektedir:</a:t>
                </a:r>
              </a:p>
              <a:p>
                <a:endParaRPr lang="tr-TR" dirty="0"/>
              </a:p>
              <a:p>
                <a:pPr marL="0" indent="0" algn="r">
                  <a:buNone/>
                </a:pPr>
                <a14:m>
                  <m:oMath xmlns:m="http://schemas.openxmlformats.org/officeDocument/2006/math">
                    <m:r>
                      <a:rPr lang="tr-TR" i="1">
                        <a:latin typeface="Cambria Math" panose="02040503050406030204" pitchFamily="18" charset="0"/>
                      </a:rPr>
                      <m:t>𝑦</m:t>
                    </m:r>
                    <m:r>
                      <a:rPr lang="tr-TR" i="1">
                        <a:latin typeface="Cambria Math" panose="02040503050406030204" pitchFamily="18" charset="0"/>
                      </a:rPr>
                      <m:t>=3</m:t>
                    </m:r>
                    <m:r>
                      <a:rPr lang="tr-TR" i="1">
                        <a:latin typeface="Cambria Math" panose="02040503050406030204" pitchFamily="18" charset="0"/>
                      </a:rPr>
                      <m:t>𝑥</m:t>
                    </m:r>
                    <m:r>
                      <a:rPr lang="tr-TR" i="1">
                        <a:latin typeface="Cambria Math" panose="02040503050406030204" pitchFamily="18" charset="0"/>
                      </a:rPr>
                      <m:t>+2</m:t>
                    </m:r>
                  </m:oMath>
                </a14:m>
                <a:r>
                  <a:rPr lang="tr-TR" dirty="0"/>
                  <a:t>      </a:t>
                </a:r>
                <a:r>
                  <a:rPr lang="tr-TR" dirty="0" smtClean="0"/>
                  <a:t>                                               </a:t>
                </a:r>
                <a:r>
                  <a:rPr lang="tr-TR" dirty="0"/>
                  <a:t>(3.1)</a:t>
                </a:r>
              </a:p>
              <a:p>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838200" y="1825625"/>
                <a:ext cx="10890504" cy="4351338"/>
              </a:xfrm>
              <a:blipFill>
                <a:blip r:embed="rId2"/>
                <a:stretch>
                  <a:fillRect l="-784" t="-1961" r="-1120"/>
                </a:stretch>
              </a:blipFill>
            </p:spPr>
            <p:txBody>
              <a:bodyPr/>
              <a:lstStyle/>
              <a:p>
                <a:r>
                  <a:rPr lang="tr-TR">
                    <a:noFill/>
                  </a:rPr>
                  <a:t> </a:t>
                </a:r>
              </a:p>
            </p:txBody>
          </p:sp>
        </mc:Fallback>
      </mc:AlternateContent>
    </p:spTree>
    <p:extLst>
      <p:ext uri="{BB962C8B-B14F-4D97-AF65-F5344CB8AC3E}">
        <p14:creationId xmlns:p14="http://schemas.microsoft.com/office/powerpoint/2010/main" val="13077391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61889"/>
            <a:ext cx="8317089" cy="1325563"/>
          </a:xfrm>
        </p:spPr>
        <p:txBody>
          <a:bodyPr/>
          <a:lstStyle/>
          <a:p>
            <a:r>
              <a:rPr lang="tr-TR" dirty="0" smtClean="0"/>
              <a:t>Kaynakların (Referansların) Metin İçinde Gösterimi</a:t>
            </a:r>
            <a:endParaRPr lang="tr-TR" dirty="0"/>
          </a:p>
        </p:txBody>
      </p:sp>
      <p:sp>
        <p:nvSpPr>
          <p:cNvPr id="3" name="İçerik Yer Tutucusu 2"/>
          <p:cNvSpPr>
            <a:spLocks noGrp="1"/>
          </p:cNvSpPr>
          <p:nvPr>
            <p:ph idx="1"/>
          </p:nvPr>
        </p:nvSpPr>
        <p:spPr>
          <a:xfrm>
            <a:off x="838200" y="1825625"/>
            <a:ext cx="11109960" cy="4351338"/>
          </a:xfrm>
        </p:spPr>
        <p:txBody>
          <a:bodyPr/>
          <a:lstStyle/>
          <a:p>
            <a:r>
              <a:rPr lang="tr-TR" sz="2400" dirty="0"/>
              <a:t>Metin içinde her alıntı yapıldığında özgün kaynağa atıfta bulunulmalıdır ve metinde yapılan atıfların tümü kaynaklar listesinde tam künyeleri ile, kaynaklar listesinde olan kaynakların tümü de metinde bulunmalıdır. Gerekli ve mümkün olan her yerde metin içindeki cümleler, yapılmış araştırmalara atıfta bulunarak desteklenmelidir. Metin içinde atıf ve kaynaklar listesi yazımında, </a:t>
            </a:r>
            <a:r>
              <a:rPr lang="tr-TR" sz="2400" dirty="0" err="1"/>
              <a:t>American</a:t>
            </a:r>
            <a:r>
              <a:rPr lang="tr-TR" sz="2400" dirty="0"/>
              <a:t> </a:t>
            </a:r>
            <a:r>
              <a:rPr lang="tr-TR" sz="2400" dirty="0" err="1"/>
              <a:t>Psychological</a:t>
            </a:r>
            <a:r>
              <a:rPr lang="tr-TR" sz="2400" dirty="0"/>
              <a:t> </a:t>
            </a:r>
            <a:r>
              <a:rPr lang="tr-TR" sz="2400" dirty="0" err="1"/>
              <a:t>Association</a:t>
            </a:r>
            <a:r>
              <a:rPr lang="tr-TR" sz="2400" dirty="0"/>
              <a:t> (APA) atıf sistemi dikkate alınmalıdır. Bu bölümde, makale, kitap vb. yayınlara nasıl atıf yapılabileceğine dair örnekler sunulmuştur. Örnekler içinde yer almayan durumlar için https://apastyle.apa.org/style-grammar-guidelines/references/examples web sitesinden yararlanılabilir.</a:t>
            </a:r>
          </a:p>
          <a:p>
            <a:endParaRPr lang="tr-TR" dirty="0"/>
          </a:p>
        </p:txBody>
      </p:sp>
    </p:spTree>
    <p:extLst>
      <p:ext uri="{BB962C8B-B14F-4D97-AF65-F5344CB8AC3E}">
        <p14:creationId xmlns:p14="http://schemas.microsoft.com/office/powerpoint/2010/main" val="4025480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p:txBody>
          <a:bodyPr>
            <a:normAutofit/>
          </a:bodyPr>
          <a:lstStyle/>
          <a:p>
            <a:pPr lvl="0"/>
            <a:r>
              <a:rPr lang="tr-TR" dirty="0"/>
              <a:t>Metin içerisinde atıfta bulunurken ilgili yayının yazarı/yazarlarının soyadı ve yayın yılı kullanılır. Aşağıda ilgili örnekler yer almaktadır. </a:t>
            </a:r>
          </a:p>
          <a:p>
            <a:endParaRPr lang="tr-TR" sz="2400" dirty="0" smtClean="0"/>
          </a:p>
          <a:p>
            <a:pPr marL="0" indent="0">
              <a:buNone/>
            </a:pPr>
            <a:r>
              <a:rPr lang="tr-TR" sz="2400" dirty="0" err="1"/>
              <a:t>Burnak</a:t>
            </a:r>
            <a:r>
              <a:rPr lang="tr-TR" sz="2400" dirty="0"/>
              <a:t> (1997), kaliteyi şöyle tanımlıyor: </a:t>
            </a:r>
            <a:r>
              <a:rPr lang="tr-TR" sz="2400" dirty="0" smtClean="0"/>
              <a:t>…</a:t>
            </a:r>
          </a:p>
          <a:p>
            <a:pPr marL="0" indent="0">
              <a:lnSpc>
                <a:spcPct val="100000"/>
              </a:lnSpc>
              <a:buNone/>
            </a:pPr>
            <a:endParaRPr lang="tr-TR" sz="1200" dirty="0"/>
          </a:p>
          <a:p>
            <a:pPr marL="0" indent="0">
              <a:buNone/>
            </a:pPr>
            <a:r>
              <a:rPr lang="tr-TR" sz="2400" dirty="0"/>
              <a:t>Tesis planlaması, büyük ölçüde yatırım gerektiren ve kuruluşun hareket serbestliğini yıllarca kısıtlayacak olan uzun ve orta dönemli kararlara dayanır (</a:t>
            </a:r>
            <a:r>
              <a:rPr lang="tr-TR" sz="2400" dirty="0" err="1"/>
              <a:t>İşlier</a:t>
            </a:r>
            <a:r>
              <a:rPr lang="tr-TR" sz="2400" dirty="0"/>
              <a:t>, 1997</a:t>
            </a:r>
            <a:r>
              <a:rPr lang="tr-TR" sz="2400" dirty="0" smtClean="0"/>
              <a:t>).</a:t>
            </a:r>
          </a:p>
          <a:p>
            <a:pPr marL="0" indent="0">
              <a:buNone/>
            </a:pPr>
            <a:endParaRPr lang="tr-TR" sz="1200" dirty="0"/>
          </a:p>
          <a:p>
            <a:pPr marL="0" indent="0">
              <a:buNone/>
            </a:pPr>
            <a:r>
              <a:rPr lang="tr-TR" sz="2400" dirty="0"/>
              <a:t>Genel anlamda iş hukuku, … (Güven ve Aydın, 2004).</a:t>
            </a:r>
          </a:p>
          <a:p>
            <a:endParaRPr lang="tr-TR" sz="2400" dirty="0"/>
          </a:p>
        </p:txBody>
      </p:sp>
    </p:spTree>
    <p:extLst>
      <p:ext uri="{BB962C8B-B14F-4D97-AF65-F5344CB8AC3E}">
        <p14:creationId xmlns:p14="http://schemas.microsoft.com/office/powerpoint/2010/main" val="4270953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p:txBody>
          <a:bodyPr/>
          <a:lstStyle/>
          <a:p>
            <a:pPr lvl="0"/>
            <a:r>
              <a:rPr lang="tr-TR" dirty="0"/>
              <a:t>Üç veya daha fazla yazarlı bir yayına atıfta bulunulması gerekiyorsa ilk yazarın soyadından sonra “vd.” kısaltması kullanılacaktır. Ancak, kaynaklar listesinde çok yazarlı yayınlar bütün yazarların adları ile, “vd.” kalıbı kullanılmaksızın verilir.</a:t>
            </a:r>
          </a:p>
          <a:p>
            <a:pPr marL="0" indent="0">
              <a:buNone/>
            </a:pPr>
            <a:endParaRPr lang="tr-TR" dirty="0" smtClean="0"/>
          </a:p>
          <a:p>
            <a:pPr marL="0" indent="0">
              <a:buNone/>
            </a:pPr>
            <a:r>
              <a:rPr lang="tr-TR" dirty="0" smtClean="0"/>
              <a:t>Anık </a:t>
            </a:r>
            <a:r>
              <a:rPr lang="tr-TR" dirty="0"/>
              <a:t>vd. (1999), </a:t>
            </a:r>
            <a:r>
              <a:rPr lang="tr-TR" dirty="0" smtClean="0"/>
              <a:t>…..</a:t>
            </a:r>
          </a:p>
          <a:p>
            <a:pPr marL="0" indent="0">
              <a:buNone/>
            </a:pPr>
            <a:endParaRPr lang="tr-TR" dirty="0"/>
          </a:p>
          <a:p>
            <a:pPr marL="0" indent="0">
              <a:buNone/>
            </a:pPr>
            <a:r>
              <a:rPr lang="tr-TR" dirty="0"/>
              <a:t>… (</a:t>
            </a:r>
            <a:r>
              <a:rPr lang="tr-TR" dirty="0" err="1"/>
              <a:t>Oishi</a:t>
            </a:r>
            <a:r>
              <a:rPr lang="tr-TR" dirty="0"/>
              <a:t> vd., 1999).</a:t>
            </a:r>
          </a:p>
          <a:p>
            <a:endParaRPr lang="tr-TR" dirty="0"/>
          </a:p>
        </p:txBody>
      </p:sp>
    </p:spTree>
    <p:extLst>
      <p:ext uri="{BB962C8B-B14F-4D97-AF65-F5344CB8AC3E}">
        <p14:creationId xmlns:p14="http://schemas.microsoft.com/office/powerpoint/2010/main" val="3885088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p:txBody>
          <a:bodyPr/>
          <a:lstStyle/>
          <a:p>
            <a:pPr lvl="0"/>
            <a:r>
              <a:rPr lang="tr-TR" dirty="0"/>
              <a:t>Metin içerisinde bir kuruma veya gruba ilk defa atıfta bulunulduğunda kurumun/grubun tam adı ve parantez içerisinde kısaltması verilecektir. Aynı kurum/gruba yapılacak sonraki atıflarda ise sadece bu kısaltma kullanılacaktır.</a:t>
            </a:r>
          </a:p>
          <a:p>
            <a:endParaRPr lang="tr-TR" dirty="0" smtClean="0"/>
          </a:p>
          <a:p>
            <a:pPr marL="0" indent="0">
              <a:buNone/>
            </a:pPr>
            <a:r>
              <a:rPr lang="tr-TR" dirty="0"/>
              <a:t>… (Uluslararası Çalışma Örgütü</a:t>
            </a:r>
            <a:r>
              <a:rPr lang="tr-TR" b="1" dirty="0"/>
              <a:t> </a:t>
            </a:r>
            <a:r>
              <a:rPr lang="tr-TR" dirty="0"/>
              <a:t>[ILO], 2004</a:t>
            </a:r>
            <a:r>
              <a:rPr lang="tr-TR" dirty="0" smtClean="0"/>
              <a:t>).</a:t>
            </a:r>
          </a:p>
          <a:p>
            <a:pPr marL="0" indent="0">
              <a:buNone/>
            </a:pPr>
            <a:endParaRPr lang="tr-TR" dirty="0"/>
          </a:p>
          <a:p>
            <a:pPr marL="0" indent="0">
              <a:buNone/>
            </a:pPr>
            <a:r>
              <a:rPr lang="tr-TR" dirty="0"/>
              <a:t>… (ILO, 2004).</a:t>
            </a:r>
          </a:p>
          <a:p>
            <a:endParaRPr lang="tr-TR" dirty="0"/>
          </a:p>
        </p:txBody>
      </p:sp>
    </p:spTree>
    <p:extLst>
      <p:ext uri="{BB962C8B-B14F-4D97-AF65-F5344CB8AC3E}">
        <p14:creationId xmlns:p14="http://schemas.microsoft.com/office/powerpoint/2010/main" val="73399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816229"/>
            <a:ext cx="10244328" cy="780923"/>
          </a:xfrm>
        </p:spPr>
        <p:txBody>
          <a:bodyPr>
            <a:normAutofit/>
          </a:bodyPr>
          <a:lstStyle/>
          <a:p>
            <a:r>
              <a:rPr lang="tr-TR" dirty="0" smtClean="0"/>
              <a:t>Kağıt </a:t>
            </a:r>
            <a:r>
              <a:rPr lang="tr-TR" dirty="0"/>
              <a:t>Standardı</a:t>
            </a:r>
          </a:p>
        </p:txBody>
      </p:sp>
      <p:sp>
        <p:nvSpPr>
          <p:cNvPr id="3" name="İçerik Yer Tutucusu 2"/>
          <p:cNvSpPr>
            <a:spLocks noGrp="1"/>
          </p:cNvSpPr>
          <p:nvPr>
            <p:ph idx="1"/>
          </p:nvPr>
        </p:nvSpPr>
        <p:spPr/>
        <p:txBody>
          <a:bodyPr/>
          <a:lstStyle/>
          <a:p>
            <a:r>
              <a:rPr lang="tr-TR" dirty="0"/>
              <a:t>Hazırlanacak </a:t>
            </a:r>
            <a:r>
              <a:rPr lang="tr-TR" dirty="0" smtClean="0"/>
              <a:t>seminer ve bitirme </a:t>
            </a:r>
            <a:r>
              <a:rPr lang="tr-TR" dirty="0"/>
              <a:t>projesinin yazım ve basımında “</a:t>
            </a:r>
            <a:r>
              <a:rPr lang="tr-TR" b="1" dirty="0"/>
              <a:t>A4</a:t>
            </a:r>
            <a:r>
              <a:rPr lang="tr-TR" dirty="0"/>
              <a:t>” (210x297 mm) boyutunda kağıt kullanılmalıdır. Kapak sayfasının önünde ve arkasında beyaz karton kullanılmalı, yan kısımda siyah şerit bant bulunmalıdır.</a:t>
            </a:r>
          </a:p>
          <a:p>
            <a:endParaRPr lang="tr-TR" dirty="0"/>
          </a:p>
        </p:txBody>
      </p:sp>
      <p:sp>
        <p:nvSpPr>
          <p:cNvPr id="4" name="Dikdörtgen 3"/>
          <p:cNvSpPr/>
          <p:nvPr/>
        </p:nvSpPr>
        <p:spPr>
          <a:xfrm>
            <a:off x="838200" y="203035"/>
            <a:ext cx="3393173" cy="769441"/>
          </a:xfrm>
          <a:prstGeom prst="rect">
            <a:avLst/>
          </a:prstGeom>
        </p:spPr>
        <p:txBody>
          <a:bodyPr wrap="none">
            <a:spAutoFit/>
          </a:bodyPr>
          <a:lstStyle/>
          <a:p>
            <a:r>
              <a:rPr lang="tr-TR" sz="4400" b="1" dirty="0">
                <a:solidFill>
                  <a:schemeClr val="accent1"/>
                </a:solidFill>
                <a:latin typeface="+mj-lt"/>
                <a:ea typeface="+mj-ea"/>
                <a:cs typeface="+mj-cs"/>
              </a:rPr>
              <a:t>BASKI</a:t>
            </a:r>
            <a:r>
              <a:rPr lang="tr-TR" sz="4400" b="1" dirty="0" smtClean="0">
                <a:latin typeface="+mj-lt"/>
              </a:rPr>
              <a:t> </a:t>
            </a:r>
            <a:r>
              <a:rPr lang="tr-TR" sz="4400" b="1" dirty="0">
                <a:solidFill>
                  <a:schemeClr val="accent1"/>
                </a:solidFill>
                <a:latin typeface="+mj-lt"/>
                <a:ea typeface="+mj-ea"/>
                <a:cs typeface="+mj-cs"/>
              </a:rPr>
              <a:t>DÜZENİ</a:t>
            </a:r>
          </a:p>
        </p:txBody>
      </p:sp>
    </p:spTree>
    <p:extLst>
      <p:ext uri="{BB962C8B-B14F-4D97-AF65-F5344CB8AC3E}">
        <p14:creationId xmlns:p14="http://schemas.microsoft.com/office/powerpoint/2010/main" val="4193228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p:txBody>
          <a:bodyPr/>
          <a:lstStyle/>
          <a:p>
            <a:pPr lvl="0"/>
            <a:r>
              <a:rPr lang="tr-TR" dirty="0"/>
              <a:t>Atıfta bulunulacak kaynak birden fazla ise ve bu kaynakların yazarları aynı ise bu kaynaklar metin içinde aşağıdaki şekilde gösterilecektir. </a:t>
            </a:r>
          </a:p>
          <a:p>
            <a:endParaRPr lang="tr-TR" dirty="0" smtClean="0"/>
          </a:p>
          <a:p>
            <a:pPr marL="0" indent="0">
              <a:buNone/>
            </a:pPr>
            <a:r>
              <a:rPr lang="tr-TR" i="1" dirty="0"/>
              <a:t>Aynı yazar/yazarlara ait farklı yıllarda yapılan yayınlar söz konusu ise	</a:t>
            </a:r>
            <a:endParaRPr lang="tr-TR" dirty="0"/>
          </a:p>
          <a:p>
            <a:pPr marL="0" indent="0">
              <a:buNone/>
            </a:pPr>
            <a:r>
              <a:rPr lang="tr-TR" dirty="0"/>
              <a:t>… (</a:t>
            </a:r>
            <a:r>
              <a:rPr lang="tr-TR" dirty="0" err="1"/>
              <a:t>Montgomery</a:t>
            </a:r>
            <a:r>
              <a:rPr lang="tr-TR" dirty="0"/>
              <a:t>, 1991, 1997).</a:t>
            </a:r>
          </a:p>
          <a:p>
            <a:pPr marL="0" indent="0">
              <a:buNone/>
            </a:pPr>
            <a:r>
              <a:rPr lang="tr-TR" i="1" dirty="0"/>
              <a:t>Aynı yazar/yazarların aynı yıl içinde yaptığı farklı yayınlar söz konusu ise</a:t>
            </a:r>
            <a:endParaRPr lang="tr-TR" dirty="0"/>
          </a:p>
          <a:p>
            <a:pPr marL="0" indent="0">
              <a:buNone/>
            </a:pPr>
            <a:r>
              <a:rPr lang="tr-TR" dirty="0"/>
              <a:t>…</a:t>
            </a:r>
            <a:r>
              <a:rPr lang="tr-TR" i="1" dirty="0"/>
              <a:t> </a:t>
            </a:r>
            <a:r>
              <a:rPr lang="tr-TR" dirty="0"/>
              <a:t>(</a:t>
            </a:r>
            <a:r>
              <a:rPr lang="tr-TR" dirty="0" err="1"/>
              <a:t>Deepin</a:t>
            </a:r>
            <a:r>
              <a:rPr lang="tr-TR" dirty="0"/>
              <a:t> ve Cross, 2001a, 2001b).</a:t>
            </a:r>
          </a:p>
          <a:p>
            <a:endParaRPr lang="tr-TR" dirty="0"/>
          </a:p>
        </p:txBody>
      </p:sp>
    </p:spTree>
    <p:extLst>
      <p:ext uri="{BB962C8B-B14F-4D97-AF65-F5344CB8AC3E}">
        <p14:creationId xmlns:p14="http://schemas.microsoft.com/office/powerpoint/2010/main" val="252107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p:txBody>
          <a:bodyPr/>
          <a:lstStyle/>
          <a:p>
            <a:pPr lvl="0"/>
            <a:r>
              <a:rPr lang="tr-TR" dirty="0"/>
              <a:t>Metin içinde birden fazla yayının kaynak gösterilmesi durumunda, kaynakların yazar soyadına göre alfabetik sırada verilmesi gerekmektedir.</a:t>
            </a:r>
          </a:p>
          <a:p>
            <a:pPr marL="0" indent="0">
              <a:buNone/>
            </a:pPr>
            <a:endParaRPr lang="tr-TR" dirty="0"/>
          </a:p>
          <a:p>
            <a:pPr marL="0" indent="0">
              <a:buNone/>
            </a:pPr>
            <a:r>
              <a:rPr lang="tr-TR" dirty="0"/>
              <a:t>… (Çırakoğlu, 1997; </a:t>
            </a:r>
            <a:r>
              <a:rPr lang="tr-TR" dirty="0" err="1"/>
              <a:t>Demirutku</a:t>
            </a:r>
            <a:r>
              <a:rPr lang="tr-TR" dirty="0"/>
              <a:t>, 1996; </a:t>
            </a:r>
            <a:r>
              <a:rPr lang="tr-TR" dirty="0" err="1"/>
              <a:t>Kökdemir</a:t>
            </a:r>
            <a:r>
              <a:rPr lang="tr-TR" dirty="0"/>
              <a:t>, 1999).</a:t>
            </a:r>
          </a:p>
          <a:p>
            <a:endParaRPr lang="tr-TR" dirty="0"/>
          </a:p>
        </p:txBody>
      </p:sp>
    </p:spTree>
    <p:extLst>
      <p:ext uri="{BB962C8B-B14F-4D97-AF65-F5344CB8AC3E}">
        <p14:creationId xmlns:p14="http://schemas.microsoft.com/office/powerpoint/2010/main" val="2682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p:txBody>
          <a:bodyPr/>
          <a:lstStyle/>
          <a:p>
            <a:pPr lvl="0"/>
            <a:r>
              <a:rPr lang="tr-TR" dirty="0"/>
              <a:t>Resmi yayınlara ve yazarı olmayan kaynaklara “Anonim” olarak atıfta bulunulacaktır.</a:t>
            </a:r>
          </a:p>
          <a:p>
            <a:pPr marL="0" indent="0">
              <a:buNone/>
            </a:pPr>
            <a:r>
              <a:rPr lang="tr-TR" dirty="0"/>
              <a:t>…. (Anonim, 1976).</a:t>
            </a:r>
          </a:p>
          <a:p>
            <a:endParaRPr lang="tr-TR" dirty="0"/>
          </a:p>
        </p:txBody>
      </p:sp>
    </p:spTree>
    <p:extLst>
      <p:ext uri="{BB962C8B-B14F-4D97-AF65-F5344CB8AC3E}">
        <p14:creationId xmlns:p14="http://schemas.microsoft.com/office/powerpoint/2010/main" val="869176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p:txBody>
          <a:bodyPr/>
          <a:lstStyle/>
          <a:p>
            <a:pPr lvl="0"/>
            <a:r>
              <a:rPr lang="tr-TR" dirty="0"/>
              <a:t>Tarihi belirli olmayan çalışmaların ve çeviri olarak hazırlanmış kaynakların metin içinde kaynak olarak gösterimi aşağıda örneklerde belirtilmiştir; burada “</a:t>
            </a:r>
            <a:r>
              <a:rPr lang="tr-TR" dirty="0" err="1"/>
              <a:t>bt</a:t>
            </a:r>
            <a:r>
              <a:rPr lang="tr-TR" dirty="0"/>
              <a:t>” “bilinmeyen </a:t>
            </a:r>
            <a:r>
              <a:rPr lang="tr-TR" dirty="0" err="1"/>
              <a:t>tarih”i</a:t>
            </a:r>
            <a:r>
              <a:rPr lang="tr-TR" dirty="0"/>
              <a:t>, “</a:t>
            </a:r>
            <a:r>
              <a:rPr lang="tr-TR" dirty="0" err="1"/>
              <a:t>çev</a:t>
            </a:r>
            <a:r>
              <a:rPr lang="tr-TR" dirty="0"/>
              <a:t>” ise “</a:t>
            </a:r>
            <a:r>
              <a:rPr lang="tr-TR" dirty="0" err="1"/>
              <a:t>çeviri”yi</a:t>
            </a:r>
            <a:r>
              <a:rPr lang="tr-TR" dirty="0"/>
              <a:t> göstermektedir.</a:t>
            </a:r>
          </a:p>
          <a:p>
            <a:pPr marL="0" indent="0">
              <a:buNone/>
            </a:pPr>
            <a:endParaRPr lang="tr-TR" dirty="0"/>
          </a:p>
          <a:p>
            <a:pPr marL="0" indent="0">
              <a:buNone/>
            </a:pPr>
            <a:r>
              <a:rPr lang="tr-TR" dirty="0"/>
              <a:t>… (Veysel, </a:t>
            </a:r>
            <a:r>
              <a:rPr lang="tr-TR" dirty="0" err="1"/>
              <a:t>bt</a:t>
            </a:r>
            <a:r>
              <a:rPr lang="tr-TR" dirty="0"/>
              <a:t>).   </a:t>
            </a:r>
          </a:p>
          <a:p>
            <a:pPr marL="0" indent="0">
              <a:buNone/>
            </a:pPr>
            <a:r>
              <a:rPr lang="tr-TR" dirty="0"/>
              <a:t>… (</a:t>
            </a:r>
            <a:r>
              <a:rPr lang="tr-TR" dirty="0" err="1"/>
              <a:t>Kanawaty</a:t>
            </a:r>
            <a:r>
              <a:rPr lang="tr-TR" dirty="0"/>
              <a:t>, G., çev., 2004).   </a:t>
            </a:r>
          </a:p>
          <a:p>
            <a:endParaRPr lang="tr-TR" dirty="0"/>
          </a:p>
        </p:txBody>
      </p:sp>
    </p:spTree>
    <p:extLst>
      <p:ext uri="{BB962C8B-B14F-4D97-AF65-F5344CB8AC3E}">
        <p14:creationId xmlns:p14="http://schemas.microsoft.com/office/powerpoint/2010/main" val="3366391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a:xfrm>
            <a:off x="838200" y="1825625"/>
            <a:ext cx="11073384" cy="4351338"/>
          </a:xfrm>
        </p:spPr>
        <p:txBody>
          <a:bodyPr>
            <a:normAutofit/>
          </a:bodyPr>
          <a:lstStyle/>
          <a:p>
            <a:pPr lvl="0"/>
            <a:r>
              <a:rPr lang="tr-TR" sz="2200" dirty="0"/>
              <a:t>Bir raporda, gerekli görüldüğünde bir başka araştırmacının yayınından bir kısım tamamen alınabilir (direkt alıntı). Böyle bir durumda alıntı yapılan bölüm özgün kaynaktan hiç hata yapmadan aktarılmalı ve alıntının kaynağı hem metinde sayfa numarası ile birlikte, hem de kaynaklar listesinde belirtilmelidir. Bir metin bir başka kaynaktan atıf yapılmadan aynen alınırsa bu durum </a:t>
            </a:r>
            <a:r>
              <a:rPr lang="tr-TR" sz="2200" b="1" dirty="0" err="1"/>
              <a:t>aşırmacılık</a:t>
            </a:r>
            <a:r>
              <a:rPr lang="tr-TR" sz="2200" b="1" dirty="0"/>
              <a:t> </a:t>
            </a:r>
            <a:r>
              <a:rPr lang="tr-TR" sz="2200" dirty="0"/>
              <a:t>kapsamına girer. Bu etik kurala dikkat etmek son derece önemlidir. Eğer alıntı 40 kelimeden kısaysa çift tırnak içinde ve metinle birlikte verilmelidir. Alıntı yapılan metinde çift tırnak varsa bu tek tırnağa dönüştürülmelidir; örneği aşağıdadır</a:t>
            </a:r>
            <a:r>
              <a:rPr lang="tr-TR" sz="2200" dirty="0" smtClean="0"/>
              <a:t>:</a:t>
            </a:r>
          </a:p>
          <a:p>
            <a:pPr marL="0" lvl="0" indent="0">
              <a:buNone/>
            </a:pPr>
            <a:endParaRPr lang="tr-TR" sz="2200" dirty="0" smtClean="0"/>
          </a:p>
          <a:p>
            <a:pPr marL="0" indent="0">
              <a:buNone/>
            </a:pPr>
            <a:r>
              <a:rPr lang="tr-TR" sz="2200" dirty="0"/>
              <a:t>Bilimi çeşitli şekillerde tanımlamak mümkündür, örneğin, Yıldırım (1991) bilimi “dünyamızda olup biten olguları ‘betimleme ve açıklama’ yoluyla anlama girişimidir” şeklinde tanımlıyor (s. 95</a:t>
            </a:r>
            <a:r>
              <a:rPr lang="tr-TR" sz="2200" dirty="0" smtClean="0"/>
              <a:t>).</a:t>
            </a:r>
            <a:endParaRPr lang="tr-TR" sz="2200" dirty="0"/>
          </a:p>
        </p:txBody>
      </p:sp>
    </p:spTree>
    <p:extLst>
      <p:ext uri="{BB962C8B-B14F-4D97-AF65-F5344CB8AC3E}">
        <p14:creationId xmlns:p14="http://schemas.microsoft.com/office/powerpoint/2010/main" val="734252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Kaynakların (Referansların) Metin İçinde Gösterimi (devamı)</a:t>
            </a:r>
            <a:endParaRPr lang="tr-TR" dirty="0"/>
          </a:p>
        </p:txBody>
      </p:sp>
      <p:sp>
        <p:nvSpPr>
          <p:cNvPr id="3" name="İçerik Yer Tutucusu 2"/>
          <p:cNvSpPr>
            <a:spLocks noGrp="1"/>
          </p:cNvSpPr>
          <p:nvPr>
            <p:ph idx="1"/>
          </p:nvPr>
        </p:nvSpPr>
        <p:spPr>
          <a:xfrm>
            <a:off x="838200" y="1825625"/>
            <a:ext cx="10817352" cy="4351338"/>
          </a:xfrm>
        </p:spPr>
        <p:txBody>
          <a:bodyPr>
            <a:normAutofit/>
          </a:bodyPr>
          <a:lstStyle/>
          <a:p>
            <a:pPr lvl="0"/>
            <a:r>
              <a:rPr lang="tr-TR" sz="2400" dirty="0"/>
              <a:t>Eğer alıntı yapılacak metin 40 kelimeyi geçiyorsa ayrı bir paragraf halinde, blok hizalama ve sol kenardan bir </a:t>
            </a:r>
            <a:r>
              <a:rPr lang="tr-TR" sz="2400" dirty="0" err="1"/>
              <a:t>tab</a:t>
            </a:r>
            <a:r>
              <a:rPr lang="tr-TR" sz="2400" dirty="0"/>
              <a:t> (0,5 cm) içeride verilmelidir. Eğer alıntı yapılan metinde aynı cümle içinde kelime atlanarak yazılıyorsa bu üç nokta (...) ile, eğer bazı cümleler atlanıyorsa bu dört nokta (....) ile belirtilmelidir; örneği aşağıdadır: </a:t>
            </a:r>
          </a:p>
          <a:p>
            <a:pPr marL="0" indent="0">
              <a:buNone/>
            </a:pPr>
            <a:endParaRPr lang="tr-TR" sz="2400" dirty="0"/>
          </a:p>
          <a:p>
            <a:pPr marL="0" indent="0">
              <a:buNone/>
            </a:pPr>
            <a:r>
              <a:rPr lang="tr-TR" sz="2400" dirty="0" smtClean="0"/>
              <a:t>Bilim</a:t>
            </a:r>
            <a:r>
              <a:rPr lang="tr-TR" sz="2400" dirty="0"/>
              <a:t>, dünyamızda olup biten olguları betimleme ve açıklama yoluyla anlama girişimidir. Olguları betimleme, onları saptama, sınıflama ve dile getirme gibi işlemleri kapsar.... Bilimin açıklama yönüne gelince bu konu bizi çok daha geniş sorunlara götürecek niteliktedir. ... [H]ipotez, doğa yasası, teori, nedensellik ve olasılık ilkeleri gibi kavramları ele almaya ihtiyaç vardır (Yıldırım, 1991, s. 95).</a:t>
            </a:r>
          </a:p>
          <a:p>
            <a:endParaRPr lang="tr-TR" dirty="0"/>
          </a:p>
        </p:txBody>
      </p:sp>
    </p:spTree>
    <p:extLst>
      <p:ext uri="{BB962C8B-B14F-4D97-AF65-F5344CB8AC3E}">
        <p14:creationId xmlns:p14="http://schemas.microsoft.com/office/powerpoint/2010/main" val="42094344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 Kısmında Kaynak Belirtme Biçimleri</a:t>
            </a:r>
            <a:endParaRPr lang="tr-TR" dirty="0"/>
          </a:p>
        </p:txBody>
      </p:sp>
      <p:sp>
        <p:nvSpPr>
          <p:cNvPr id="3" name="İçerik Yer Tutucusu 2"/>
          <p:cNvSpPr>
            <a:spLocks noGrp="1"/>
          </p:cNvSpPr>
          <p:nvPr>
            <p:ph idx="1"/>
          </p:nvPr>
        </p:nvSpPr>
        <p:spPr>
          <a:xfrm>
            <a:off x="838200" y="1825625"/>
            <a:ext cx="10975848" cy="4351338"/>
          </a:xfrm>
        </p:spPr>
        <p:txBody>
          <a:bodyPr/>
          <a:lstStyle/>
          <a:p>
            <a:r>
              <a:rPr lang="tr-TR" dirty="0" smtClean="0"/>
              <a:t>Seminer veya bitirme </a:t>
            </a:r>
            <a:r>
              <a:rPr lang="tr-TR" dirty="0"/>
              <a:t>projesi kapsamında atıfta bulunulan tüm kaynaklar </a:t>
            </a:r>
            <a:r>
              <a:rPr lang="tr-TR" dirty="0" err="1"/>
              <a:t>Kaynaklar</a:t>
            </a:r>
            <a:r>
              <a:rPr lang="tr-TR" dirty="0"/>
              <a:t> bölümünde tam künyeleri ile yazar soyadına göre alfabetik sıralı şekilde listelenmelidir. Kaynaklar listesinde ilk satırdan sonraki satırlar 0,5 cm içerden başlamalıdır. Kaynaklar yazılırken yazarların isimleri arasında “ve” kullanılır. Bu bölümde, kitap, makale, internet dosyası vb. yayınların kaynaklar listesinde nasıl gösterileceğine dair örnekler sunulmuştur. Örnekler içinde yer almayan durumlar için https://apastyle.apa.org/style-grammar-guidelines/references/examples web sitesinden yararlanılabilir.</a:t>
            </a:r>
          </a:p>
          <a:p>
            <a:endParaRPr lang="tr-TR" dirty="0"/>
          </a:p>
        </p:txBody>
      </p:sp>
    </p:spTree>
    <p:extLst>
      <p:ext uri="{BB962C8B-B14F-4D97-AF65-F5344CB8AC3E}">
        <p14:creationId xmlns:p14="http://schemas.microsoft.com/office/powerpoint/2010/main" val="2615491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 Kısmında Kaynak Belirtme Biçimleri (devamı)</a:t>
            </a:r>
            <a:endParaRPr lang="tr-TR" dirty="0"/>
          </a:p>
        </p:txBody>
      </p:sp>
      <p:sp>
        <p:nvSpPr>
          <p:cNvPr id="3" name="İçerik Yer Tutucusu 2"/>
          <p:cNvSpPr>
            <a:spLocks noGrp="1"/>
          </p:cNvSpPr>
          <p:nvPr>
            <p:ph idx="1"/>
          </p:nvPr>
        </p:nvSpPr>
        <p:spPr>
          <a:xfrm>
            <a:off x="838200" y="1825625"/>
            <a:ext cx="11012424" cy="4351338"/>
          </a:xfrm>
        </p:spPr>
        <p:txBody>
          <a:bodyPr>
            <a:normAutofit/>
          </a:bodyPr>
          <a:lstStyle/>
          <a:p>
            <a:pPr lvl="0"/>
            <a:r>
              <a:rPr lang="tr-TR" dirty="0"/>
              <a:t>Kitaplara yapılan atıflara örnek:</a:t>
            </a:r>
          </a:p>
          <a:p>
            <a:pPr marL="0" indent="0">
              <a:buNone/>
            </a:pPr>
            <a:r>
              <a:rPr lang="tr-TR" sz="2200" dirty="0" err="1">
                <a:latin typeface="Times New Roman" panose="02020603050405020304" pitchFamily="18" charset="0"/>
                <a:cs typeface="Times New Roman" panose="02020603050405020304" pitchFamily="18" charset="0"/>
              </a:rPr>
              <a:t>Sapolsky</a:t>
            </a:r>
            <a:r>
              <a:rPr lang="tr-TR" sz="2200" dirty="0">
                <a:latin typeface="Times New Roman" panose="02020603050405020304" pitchFamily="18" charset="0"/>
                <a:cs typeface="Times New Roman" panose="02020603050405020304" pitchFamily="18" charset="0"/>
              </a:rPr>
              <a:t>, R. M. (2017). </a:t>
            </a:r>
            <a:r>
              <a:rPr lang="tr-TR" sz="2200" i="1" dirty="0" err="1">
                <a:latin typeface="Times New Roman" panose="02020603050405020304" pitchFamily="18" charset="0"/>
                <a:cs typeface="Times New Roman" panose="02020603050405020304" pitchFamily="18" charset="0"/>
              </a:rPr>
              <a:t>Behave</a:t>
            </a:r>
            <a:r>
              <a:rPr lang="tr-TR" sz="2200" i="1" dirty="0">
                <a:latin typeface="Times New Roman" panose="02020603050405020304" pitchFamily="18" charset="0"/>
                <a:cs typeface="Times New Roman" panose="02020603050405020304" pitchFamily="18" charset="0"/>
              </a:rPr>
              <a:t>: </a:t>
            </a:r>
            <a:r>
              <a:rPr lang="tr-TR" sz="2200" i="1" dirty="0" err="1">
                <a:latin typeface="Times New Roman" panose="02020603050405020304" pitchFamily="18" charset="0"/>
                <a:cs typeface="Times New Roman" panose="02020603050405020304" pitchFamily="18" charset="0"/>
              </a:rPr>
              <a:t>The</a:t>
            </a:r>
            <a:r>
              <a:rPr lang="tr-TR" sz="2200" i="1" dirty="0">
                <a:latin typeface="Times New Roman" panose="02020603050405020304" pitchFamily="18" charset="0"/>
                <a:cs typeface="Times New Roman" panose="02020603050405020304" pitchFamily="18" charset="0"/>
              </a:rPr>
              <a:t> </a:t>
            </a:r>
            <a:r>
              <a:rPr lang="tr-TR" sz="2200" i="1" dirty="0" err="1">
                <a:latin typeface="Times New Roman" panose="02020603050405020304" pitchFamily="18" charset="0"/>
                <a:cs typeface="Times New Roman" panose="02020603050405020304" pitchFamily="18" charset="0"/>
              </a:rPr>
              <a:t>biology</a:t>
            </a:r>
            <a:r>
              <a:rPr lang="tr-TR" sz="2200" i="1" dirty="0">
                <a:latin typeface="Times New Roman" panose="02020603050405020304" pitchFamily="18" charset="0"/>
                <a:cs typeface="Times New Roman" panose="02020603050405020304" pitchFamily="18" charset="0"/>
              </a:rPr>
              <a:t> of </a:t>
            </a:r>
            <a:r>
              <a:rPr lang="tr-TR" sz="2200" i="1" dirty="0" err="1">
                <a:latin typeface="Times New Roman" panose="02020603050405020304" pitchFamily="18" charset="0"/>
                <a:cs typeface="Times New Roman" panose="02020603050405020304" pitchFamily="18" charset="0"/>
              </a:rPr>
              <a:t>humans</a:t>
            </a:r>
            <a:r>
              <a:rPr lang="tr-TR" sz="2200" i="1" dirty="0">
                <a:latin typeface="Times New Roman" panose="02020603050405020304" pitchFamily="18" charset="0"/>
                <a:cs typeface="Times New Roman" panose="02020603050405020304" pitchFamily="18" charset="0"/>
              </a:rPr>
              <a:t> at </a:t>
            </a:r>
            <a:r>
              <a:rPr lang="tr-TR" sz="2200" i="1" dirty="0" err="1">
                <a:latin typeface="Times New Roman" panose="02020603050405020304" pitchFamily="18" charset="0"/>
                <a:cs typeface="Times New Roman" panose="02020603050405020304" pitchFamily="18" charset="0"/>
              </a:rPr>
              <a:t>our</a:t>
            </a:r>
            <a:r>
              <a:rPr lang="tr-TR" sz="2200" i="1" dirty="0">
                <a:latin typeface="Times New Roman" panose="02020603050405020304" pitchFamily="18" charset="0"/>
                <a:cs typeface="Times New Roman" panose="02020603050405020304" pitchFamily="18" charset="0"/>
              </a:rPr>
              <a:t> </a:t>
            </a:r>
            <a:r>
              <a:rPr lang="tr-TR" sz="2200" i="1" dirty="0" err="1">
                <a:latin typeface="Times New Roman" panose="02020603050405020304" pitchFamily="18" charset="0"/>
                <a:cs typeface="Times New Roman" panose="02020603050405020304" pitchFamily="18" charset="0"/>
              </a:rPr>
              <a:t>best</a:t>
            </a:r>
            <a:r>
              <a:rPr lang="tr-TR" sz="2200" i="1" dirty="0">
                <a:latin typeface="Times New Roman" panose="02020603050405020304" pitchFamily="18" charset="0"/>
                <a:cs typeface="Times New Roman" panose="02020603050405020304" pitchFamily="18" charset="0"/>
              </a:rPr>
              <a:t> </a:t>
            </a:r>
            <a:r>
              <a:rPr lang="tr-TR" sz="2200" i="1" dirty="0" err="1">
                <a:latin typeface="Times New Roman" panose="02020603050405020304" pitchFamily="18" charset="0"/>
                <a:cs typeface="Times New Roman" panose="02020603050405020304" pitchFamily="18" charset="0"/>
              </a:rPr>
              <a:t>and</a:t>
            </a:r>
            <a:r>
              <a:rPr lang="tr-TR" sz="2200" i="1" dirty="0">
                <a:latin typeface="Times New Roman" panose="02020603050405020304" pitchFamily="18" charset="0"/>
                <a:cs typeface="Times New Roman" panose="02020603050405020304" pitchFamily="18" charset="0"/>
              </a:rPr>
              <a:t> </a:t>
            </a:r>
            <a:r>
              <a:rPr lang="tr-TR" sz="2200" i="1" dirty="0" err="1">
                <a:latin typeface="Times New Roman" panose="02020603050405020304" pitchFamily="18" charset="0"/>
                <a:cs typeface="Times New Roman" panose="02020603050405020304" pitchFamily="18" charset="0"/>
              </a:rPr>
              <a:t>worst</a:t>
            </a:r>
            <a:r>
              <a:rPr lang="tr-TR" sz="2200" i="1" dirty="0">
                <a:latin typeface="Times New Roman" panose="02020603050405020304" pitchFamily="18" charset="0"/>
                <a:cs typeface="Times New Roman" panose="02020603050405020304" pitchFamily="18" charset="0"/>
              </a:rPr>
              <a:t>.</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Penguin</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Books</a:t>
            </a:r>
            <a:r>
              <a:rPr lang="tr-TR" sz="2200" dirty="0" smtClean="0">
                <a:latin typeface="Times New Roman" panose="02020603050405020304" pitchFamily="18" charset="0"/>
                <a:cs typeface="Times New Roman" panose="02020603050405020304" pitchFamily="18" charset="0"/>
              </a:rPr>
              <a:t>.</a:t>
            </a:r>
          </a:p>
          <a:p>
            <a:pPr marL="0" indent="0">
              <a:buNone/>
            </a:pPr>
            <a:endParaRPr lang="tr-TR" sz="2200" dirty="0"/>
          </a:p>
          <a:p>
            <a:pPr marL="180340" indent="-180000" algn="just">
              <a:lnSpc>
                <a:spcPct val="100000"/>
              </a:lnSpc>
              <a:spcBef>
                <a:spcPts val="0"/>
              </a:spcBef>
              <a:buNone/>
            </a:pPr>
            <a:r>
              <a:rPr lang="tr-TR" sz="2200" spc="15" dirty="0">
                <a:latin typeface="Times New Roman" panose="02020603050405020304" pitchFamily="18" charset="0"/>
                <a:ea typeface="Times New Roman" panose="02020603050405020304" pitchFamily="18" charset="0"/>
              </a:rPr>
              <a:t>Jackson, L. M. (2019). </a:t>
            </a:r>
            <a:r>
              <a:rPr lang="tr-TR" sz="2200" i="1" spc="15" dirty="0" err="1">
                <a:latin typeface="Times New Roman" panose="02020603050405020304" pitchFamily="18" charset="0"/>
                <a:ea typeface="Times New Roman" panose="02020603050405020304" pitchFamily="18" charset="0"/>
              </a:rPr>
              <a:t>The</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psychology</a:t>
            </a:r>
            <a:r>
              <a:rPr lang="tr-TR" sz="2200" i="1" spc="15" dirty="0">
                <a:latin typeface="Times New Roman" panose="02020603050405020304" pitchFamily="18" charset="0"/>
                <a:ea typeface="Times New Roman" panose="02020603050405020304" pitchFamily="18" charset="0"/>
              </a:rPr>
              <a:t> of </a:t>
            </a:r>
            <a:r>
              <a:rPr lang="tr-TR" sz="2200" i="1" spc="15" dirty="0" err="1">
                <a:latin typeface="Times New Roman" panose="02020603050405020304" pitchFamily="18" charset="0"/>
                <a:ea typeface="Times New Roman" panose="02020603050405020304" pitchFamily="18" charset="0"/>
              </a:rPr>
              <a:t>prejudice</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From</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attitudes</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to</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social</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action</a:t>
            </a:r>
            <a:r>
              <a:rPr lang="tr-TR" sz="2200" spc="15" dirty="0">
                <a:latin typeface="Times New Roman" panose="02020603050405020304" pitchFamily="18" charset="0"/>
                <a:ea typeface="Times New Roman" panose="02020603050405020304" pitchFamily="18" charset="0"/>
              </a:rPr>
              <a:t> (2. Baskı). </a:t>
            </a:r>
            <a:r>
              <a:rPr lang="tr-TR" sz="2200" spc="15" dirty="0" err="1">
                <a:latin typeface="Times New Roman" panose="02020603050405020304" pitchFamily="18" charset="0"/>
                <a:ea typeface="Times New Roman" panose="02020603050405020304" pitchFamily="18" charset="0"/>
              </a:rPr>
              <a:t>American</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Psychological</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Association</a:t>
            </a:r>
            <a:r>
              <a:rPr lang="tr-TR" sz="2200" spc="15" dirty="0">
                <a:latin typeface="Times New Roman" panose="02020603050405020304" pitchFamily="18" charset="0"/>
                <a:ea typeface="Times New Roman" panose="02020603050405020304" pitchFamily="18" charset="0"/>
              </a:rPr>
              <a:t>. https://</a:t>
            </a:r>
            <a:r>
              <a:rPr lang="tr-TR" sz="2200" spc="15" dirty="0" smtClean="0">
                <a:latin typeface="Times New Roman" panose="02020603050405020304" pitchFamily="18" charset="0"/>
                <a:ea typeface="Times New Roman" panose="02020603050405020304" pitchFamily="18" charset="0"/>
              </a:rPr>
              <a:t>doi.org/10.1037/0000168-000</a:t>
            </a:r>
          </a:p>
          <a:p>
            <a:pPr marL="180340" indent="-180000" algn="just">
              <a:lnSpc>
                <a:spcPct val="100000"/>
              </a:lnSpc>
              <a:spcBef>
                <a:spcPts val="0"/>
              </a:spcBef>
              <a:buNone/>
            </a:pPr>
            <a:endParaRPr lang="tr-TR" sz="2200" spc="15" dirty="0" smtClean="0">
              <a:latin typeface="Times New Roman" panose="02020603050405020304" pitchFamily="18" charset="0"/>
              <a:ea typeface="Times New Roman" panose="02020603050405020304" pitchFamily="18" charset="0"/>
            </a:endParaRPr>
          </a:p>
          <a:p>
            <a:pPr marL="180340" indent="-180000" algn="just">
              <a:lnSpc>
                <a:spcPct val="100000"/>
              </a:lnSpc>
              <a:spcBef>
                <a:spcPts val="0"/>
              </a:spcBef>
              <a:spcAft>
                <a:spcPts val="0"/>
              </a:spcAft>
              <a:buNone/>
            </a:pPr>
            <a:r>
              <a:rPr lang="tr-TR" sz="2200" spc="15" dirty="0" err="1">
                <a:latin typeface="Times New Roman" panose="02020603050405020304" pitchFamily="18" charset="0"/>
                <a:ea typeface="Times New Roman" panose="02020603050405020304" pitchFamily="18" charset="0"/>
              </a:rPr>
              <a:t>Aron</a:t>
            </a:r>
            <a:r>
              <a:rPr lang="tr-TR" sz="2200" spc="15" dirty="0">
                <a:latin typeface="Times New Roman" panose="02020603050405020304" pitchFamily="18" charset="0"/>
                <a:ea typeface="Times New Roman" panose="02020603050405020304" pitchFamily="18" charset="0"/>
              </a:rPr>
              <a:t>, L., </a:t>
            </a:r>
            <a:r>
              <a:rPr lang="tr-TR" sz="2200" spc="15" dirty="0" err="1">
                <a:latin typeface="Times New Roman" panose="02020603050405020304" pitchFamily="18" charset="0"/>
                <a:ea typeface="Times New Roman" panose="02020603050405020304" pitchFamily="18" charset="0"/>
              </a:rPr>
              <a:t>Botella</a:t>
            </a:r>
            <a:r>
              <a:rPr lang="tr-TR" sz="2200" spc="15" dirty="0">
                <a:latin typeface="Times New Roman" panose="02020603050405020304" pitchFamily="18" charset="0"/>
                <a:ea typeface="Times New Roman" panose="02020603050405020304" pitchFamily="18" charset="0"/>
              </a:rPr>
              <a:t>, M. ve </a:t>
            </a:r>
            <a:r>
              <a:rPr lang="tr-TR" sz="2200" spc="15" dirty="0" err="1">
                <a:latin typeface="Times New Roman" panose="02020603050405020304" pitchFamily="18" charset="0"/>
                <a:ea typeface="Times New Roman" panose="02020603050405020304" pitchFamily="18" charset="0"/>
              </a:rPr>
              <a:t>Lubart</a:t>
            </a:r>
            <a:r>
              <a:rPr lang="tr-TR" sz="2200" spc="15" dirty="0">
                <a:latin typeface="Times New Roman" panose="02020603050405020304" pitchFamily="18" charset="0"/>
                <a:ea typeface="Times New Roman" panose="02020603050405020304" pitchFamily="18" charset="0"/>
              </a:rPr>
              <a:t>, T. (2019). </a:t>
            </a:r>
            <a:r>
              <a:rPr lang="tr-TR" sz="2200" spc="15" dirty="0" err="1">
                <a:latin typeface="Times New Roman" panose="02020603050405020304" pitchFamily="18" charset="0"/>
                <a:ea typeface="Times New Roman" panose="02020603050405020304" pitchFamily="18" charset="0"/>
              </a:rPr>
              <a:t>Culinary</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arts</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Talent</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and</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their</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development</a:t>
            </a:r>
            <a:r>
              <a:rPr lang="tr-TR" sz="2200" spc="15" dirty="0">
                <a:latin typeface="Times New Roman" panose="02020603050405020304" pitchFamily="18" charset="0"/>
                <a:ea typeface="Times New Roman" panose="02020603050405020304" pitchFamily="18" charset="0"/>
              </a:rPr>
              <a:t>. R. F. </a:t>
            </a:r>
            <a:r>
              <a:rPr lang="tr-TR" sz="2200" spc="15" dirty="0" err="1">
                <a:latin typeface="Times New Roman" panose="02020603050405020304" pitchFamily="18" charset="0"/>
                <a:ea typeface="Times New Roman" panose="02020603050405020304" pitchFamily="18" charset="0"/>
              </a:rPr>
              <a:t>Subotnik</a:t>
            </a:r>
            <a:r>
              <a:rPr lang="tr-TR" sz="2200" spc="15" dirty="0">
                <a:latin typeface="Times New Roman" panose="02020603050405020304" pitchFamily="18" charset="0"/>
                <a:ea typeface="Times New Roman" panose="02020603050405020304" pitchFamily="18" charset="0"/>
              </a:rPr>
              <a:t>, P. </a:t>
            </a:r>
            <a:r>
              <a:rPr lang="tr-TR" sz="2200" spc="15" dirty="0" err="1">
                <a:latin typeface="Times New Roman" panose="02020603050405020304" pitchFamily="18" charset="0"/>
                <a:ea typeface="Times New Roman" panose="02020603050405020304" pitchFamily="18" charset="0"/>
              </a:rPr>
              <a:t>Olszewski-Kubilius</a:t>
            </a:r>
            <a:r>
              <a:rPr lang="tr-TR" sz="2200" spc="15" dirty="0">
                <a:latin typeface="Times New Roman" panose="02020603050405020304" pitchFamily="18" charset="0"/>
                <a:ea typeface="Times New Roman" panose="02020603050405020304" pitchFamily="18" charset="0"/>
              </a:rPr>
              <a:t>, ve F. C. </a:t>
            </a:r>
            <a:r>
              <a:rPr lang="tr-TR" sz="2200" spc="15" dirty="0" err="1">
                <a:latin typeface="Times New Roman" panose="02020603050405020304" pitchFamily="18" charset="0"/>
                <a:ea typeface="Times New Roman" panose="02020603050405020304" pitchFamily="18" charset="0"/>
              </a:rPr>
              <a:t>Worrell</a:t>
            </a:r>
            <a:r>
              <a:rPr lang="tr-TR" sz="2200" spc="15" dirty="0">
                <a:latin typeface="Times New Roman" panose="02020603050405020304" pitchFamily="18" charset="0"/>
                <a:ea typeface="Times New Roman" panose="02020603050405020304" pitchFamily="18" charset="0"/>
              </a:rPr>
              <a:t> (Ed.), </a:t>
            </a:r>
            <a:r>
              <a:rPr lang="tr-TR" sz="2200" i="1" spc="15" dirty="0" err="1">
                <a:latin typeface="Times New Roman" panose="02020603050405020304" pitchFamily="18" charset="0"/>
                <a:ea typeface="Times New Roman" panose="02020603050405020304" pitchFamily="18" charset="0"/>
              </a:rPr>
              <a:t>The</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psychology</a:t>
            </a:r>
            <a:r>
              <a:rPr lang="tr-TR" sz="2200" i="1" spc="15" dirty="0">
                <a:latin typeface="Times New Roman" panose="02020603050405020304" pitchFamily="18" charset="0"/>
                <a:ea typeface="Times New Roman" panose="02020603050405020304" pitchFamily="18" charset="0"/>
              </a:rPr>
              <a:t> of </a:t>
            </a:r>
            <a:r>
              <a:rPr lang="tr-TR" sz="2200" i="1" spc="15" dirty="0" err="1">
                <a:latin typeface="Times New Roman" panose="02020603050405020304" pitchFamily="18" charset="0"/>
                <a:ea typeface="Times New Roman" panose="02020603050405020304" pitchFamily="18" charset="0"/>
              </a:rPr>
              <a:t>high</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performance</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Developing</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human</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potential</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into</a:t>
            </a:r>
            <a:r>
              <a:rPr lang="tr-TR" sz="2200" i="1" spc="15" dirty="0">
                <a:latin typeface="Times New Roman" panose="02020603050405020304" pitchFamily="18" charset="0"/>
                <a:ea typeface="Times New Roman" panose="02020603050405020304" pitchFamily="18" charset="0"/>
              </a:rPr>
              <a:t> domain-</a:t>
            </a:r>
            <a:r>
              <a:rPr lang="tr-TR" sz="2200" i="1" spc="15" dirty="0" err="1">
                <a:latin typeface="Times New Roman" panose="02020603050405020304" pitchFamily="18" charset="0"/>
                <a:ea typeface="Times New Roman" panose="02020603050405020304" pitchFamily="18" charset="0"/>
              </a:rPr>
              <a:t>specific</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talent</a:t>
            </a:r>
            <a:r>
              <a:rPr lang="tr-TR" sz="2200" spc="15" dirty="0">
                <a:latin typeface="Times New Roman" panose="02020603050405020304" pitchFamily="18" charset="0"/>
                <a:ea typeface="Times New Roman" panose="02020603050405020304" pitchFamily="18" charset="0"/>
              </a:rPr>
              <a:t> içinde (345–359). </a:t>
            </a:r>
            <a:r>
              <a:rPr lang="tr-TR" sz="2200" spc="15" dirty="0" err="1">
                <a:latin typeface="Times New Roman" panose="02020603050405020304" pitchFamily="18" charset="0"/>
                <a:ea typeface="Times New Roman" panose="02020603050405020304" pitchFamily="18" charset="0"/>
              </a:rPr>
              <a:t>American</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Psychological</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Association</a:t>
            </a:r>
            <a:r>
              <a:rPr lang="tr-TR" sz="2200" spc="15" dirty="0">
                <a:latin typeface="Times New Roman" panose="02020603050405020304" pitchFamily="18" charset="0"/>
                <a:ea typeface="Times New Roman" panose="02020603050405020304" pitchFamily="18" charset="0"/>
              </a:rPr>
              <a:t>. https://doi.org/10.1037/0000120-016</a:t>
            </a:r>
          </a:p>
          <a:p>
            <a:pPr marL="180340" indent="-180000" algn="just">
              <a:lnSpc>
                <a:spcPct val="100000"/>
              </a:lnSpc>
              <a:spcBef>
                <a:spcPts val="0"/>
              </a:spcBef>
              <a:buNone/>
            </a:pPr>
            <a:endParaRPr lang="tr-TR" spc="15" dirty="0">
              <a:latin typeface="Times New Roman" panose="02020603050405020304" pitchFamily="18" charset="0"/>
              <a:ea typeface="Times New Roman" panose="02020603050405020304" pitchFamily="18" charset="0"/>
            </a:endParaRPr>
          </a:p>
          <a:p>
            <a:pPr marL="180340" indent="-180000" algn="just">
              <a:lnSpc>
                <a:spcPct val="100000"/>
              </a:lnSpc>
              <a:spcBef>
                <a:spcPts val="0"/>
              </a:spcBef>
              <a:buNone/>
            </a:pPr>
            <a:endParaRPr lang="tr-TR" spc="15"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1865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 Kısmında Kaynak Belirtme Biçimleri (devamı)</a:t>
            </a:r>
            <a:endParaRPr lang="tr-TR" dirty="0"/>
          </a:p>
        </p:txBody>
      </p:sp>
      <p:sp>
        <p:nvSpPr>
          <p:cNvPr id="3" name="İçerik Yer Tutucusu 2"/>
          <p:cNvSpPr>
            <a:spLocks noGrp="1"/>
          </p:cNvSpPr>
          <p:nvPr>
            <p:ph idx="1"/>
          </p:nvPr>
        </p:nvSpPr>
        <p:spPr>
          <a:xfrm>
            <a:off x="838199" y="1825625"/>
            <a:ext cx="10798277" cy="4351338"/>
          </a:xfrm>
        </p:spPr>
        <p:txBody>
          <a:bodyPr/>
          <a:lstStyle/>
          <a:p>
            <a:pPr lvl="0"/>
            <a:r>
              <a:rPr lang="tr-TR" dirty="0"/>
              <a:t>Makalelere </a:t>
            </a:r>
            <a:r>
              <a:rPr lang="tr-TR" dirty="0" smtClean="0"/>
              <a:t>yapılan </a:t>
            </a:r>
            <a:r>
              <a:rPr lang="tr-TR" dirty="0"/>
              <a:t>atıflara </a:t>
            </a:r>
            <a:r>
              <a:rPr lang="tr-TR" dirty="0" smtClean="0"/>
              <a:t>örnek:</a:t>
            </a:r>
          </a:p>
          <a:p>
            <a:pPr marL="0" lvl="0" indent="0">
              <a:buNone/>
            </a:pPr>
            <a:endParaRPr lang="tr-TR" dirty="0" smtClean="0"/>
          </a:p>
          <a:p>
            <a:pPr marL="180340" lvl="0" indent="-180000" algn="just">
              <a:lnSpc>
                <a:spcPct val="100000"/>
              </a:lnSpc>
              <a:spcBef>
                <a:spcPts val="0"/>
              </a:spcBef>
              <a:buNone/>
            </a:pPr>
            <a:r>
              <a:rPr lang="tr-TR" sz="2200" spc="15" dirty="0" err="1">
                <a:latin typeface="Times New Roman" panose="02020603050405020304" pitchFamily="18" charset="0"/>
                <a:ea typeface="Times New Roman" panose="02020603050405020304" pitchFamily="18" charset="0"/>
              </a:rPr>
              <a:t>Grady</a:t>
            </a:r>
            <a:r>
              <a:rPr lang="tr-TR" sz="2200" spc="15" dirty="0">
                <a:latin typeface="Times New Roman" panose="02020603050405020304" pitchFamily="18" charset="0"/>
                <a:ea typeface="Times New Roman" panose="02020603050405020304" pitchFamily="18" charset="0"/>
              </a:rPr>
              <a:t>, J. S., Her, M., </a:t>
            </a:r>
            <a:r>
              <a:rPr lang="tr-TR" sz="2200" spc="15" dirty="0" err="1">
                <a:latin typeface="Times New Roman" panose="02020603050405020304" pitchFamily="18" charset="0"/>
                <a:ea typeface="Times New Roman" panose="02020603050405020304" pitchFamily="18" charset="0"/>
              </a:rPr>
              <a:t>Moreno</a:t>
            </a:r>
            <a:r>
              <a:rPr lang="tr-TR" sz="2200" spc="15" dirty="0">
                <a:latin typeface="Times New Roman" panose="02020603050405020304" pitchFamily="18" charset="0"/>
                <a:ea typeface="Times New Roman" panose="02020603050405020304" pitchFamily="18" charset="0"/>
              </a:rPr>
              <a:t>, G., </a:t>
            </a:r>
            <a:r>
              <a:rPr lang="tr-TR" sz="2200" spc="15" dirty="0" err="1">
                <a:latin typeface="Times New Roman" panose="02020603050405020304" pitchFamily="18" charset="0"/>
                <a:ea typeface="Times New Roman" panose="02020603050405020304" pitchFamily="18" charset="0"/>
              </a:rPr>
              <a:t>Perez</a:t>
            </a:r>
            <a:r>
              <a:rPr lang="tr-TR" sz="2200" spc="15" dirty="0">
                <a:latin typeface="Times New Roman" panose="02020603050405020304" pitchFamily="18" charset="0"/>
                <a:ea typeface="Times New Roman" panose="02020603050405020304" pitchFamily="18" charset="0"/>
              </a:rPr>
              <a:t>, C. ve </a:t>
            </a:r>
            <a:r>
              <a:rPr lang="tr-TR" sz="2200" spc="15" dirty="0" err="1">
                <a:latin typeface="Times New Roman" panose="02020603050405020304" pitchFamily="18" charset="0"/>
                <a:ea typeface="Times New Roman" panose="02020603050405020304" pitchFamily="18" charset="0"/>
              </a:rPr>
              <a:t>Yelinek</a:t>
            </a:r>
            <a:r>
              <a:rPr lang="tr-TR" sz="2200" spc="15" dirty="0">
                <a:latin typeface="Times New Roman" panose="02020603050405020304" pitchFamily="18" charset="0"/>
                <a:ea typeface="Times New Roman" panose="02020603050405020304" pitchFamily="18" charset="0"/>
              </a:rPr>
              <a:t>, J. (2019). </a:t>
            </a:r>
            <a:r>
              <a:rPr lang="tr-TR" sz="2200" spc="15" dirty="0" err="1">
                <a:latin typeface="Times New Roman" panose="02020603050405020304" pitchFamily="18" charset="0"/>
                <a:ea typeface="Times New Roman" panose="02020603050405020304" pitchFamily="18" charset="0"/>
              </a:rPr>
              <a:t>Emotions</a:t>
            </a:r>
            <a:r>
              <a:rPr lang="tr-TR" sz="2200" spc="15" dirty="0">
                <a:latin typeface="Times New Roman" panose="02020603050405020304" pitchFamily="18" charset="0"/>
                <a:ea typeface="Times New Roman" panose="02020603050405020304" pitchFamily="18" charset="0"/>
              </a:rPr>
              <a:t> in </a:t>
            </a:r>
            <a:r>
              <a:rPr lang="tr-TR" sz="2200" spc="15" dirty="0" err="1">
                <a:latin typeface="Times New Roman" panose="02020603050405020304" pitchFamily="18" charset="0"/>
                <a:ea typeface="Times New Roman" panose="02020603050405020304" pitchFamily="18" charset="0"/>
              </a:rPr>
              <a:t>storybooks</a:t>
            </a:r>
            <a:r>
              <a:rPr lang="tr-TR" sz="2200" spc="15" dirty="0">
                <a:latin typeface="Times New Roman" panose="02020603050405020304" pitchFamily="18" charset="0"/>
                <a:ea typeface="Times New Roman" panose="02020603050405020304" pitchFamily="18" charset="0"/>
              </a:rPr>
              <a:t>: A </a:t>
            </a:r>
            <a:r>
              <a:rPr lang="tr-TR" sz="2200" spc="15" dirty="0" err="1">
                <a:latin typeface="Times New Roman" panose="02020603050405020304" pitchFamily="18" charset="0"/>
                <a:ea typeface="Times New Roman" panose="02020603050405020304" pitchFamily="18" charset="0"/>
              </a:rPr>
              <a:t>comparison</a:t>
            </a:r>
            <a:r>
              <a:rPr lang="tr-TR" sz="2200" spc="15" dirty="0">
                <a:latin typeface="Times New Roman" panose="02020603050405020304" pitchFamily="18" charset="0"/>
                <a:ea typeface="Times New Roman" panose="02020603050405020304" pitchFamily="18" charset="0"/>
              </a:rPr>
              <a:t> of </a:t>
            </a:r>
            <a:r>
              <a:rPr lang="tr-TR" sz="2200" spc="15" dirty="0" err="1">
                <a:latin typeface="Times New Roman" panose="02020603050405020304" pitchFamily="18" charset="0"/>
                <a:ea typeface="Times New Roman" panose="02020603050405020304" pitchFamily="18" charset="0"/>
              </a:rPr>
              <a:t>storybooks</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that</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represent</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ethnic</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and</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racial</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groups</a:t>
            </a:r>
            <a:r>
              <a:rPr lang="tr-TR" sz="2200" spc="15" dirty="0">
                <a:latin typeface="Times New Roman" panose="02020603050405020304" pitchFamily="18" charset="0"/>
                <a:ea typeface="Times New Roman" panose="02020603050405020304" pitchFamily="18" charset="0"/>
              </a:rPr>
              <a:t> in </a:t>
            </a:r>
            <a:r>
              <a:rPr lang="tr-TR" sz="2200" spc="15" dirty="0" err="1">
                <a:latin typeface="Times New Roman" panose="02020603050405020304" pitchFamily="18" charset="0"/>
                <a:ea typeface="Times New Roman" panose="02020603050405020304" pitchFamily="18" charset="0"/>
              </a:rPr>
              <a:t>the</a:t>
            </a:r>
            <a:r>
              <a:rPr lang="tr-TR" sz="2200" spc="15" dirty="0">
                <a:latin typeface="Times New Roman" panose="02020603050405020304" pitchFamily="18" charset="0"/>
                <a:ea typeface="Times New Roman" panose="02020603050405020304" pitchFamily="18" charset="0"/>
              </a:rPr>
              <a:t> United </a:t>
            </a:r>
            <a:r>
              <a:rPr lang="tr-TR" sz="2200" spc="15" dirty="0" err="1">
                <a:latin typeface="Times New Roman" panose="02020603050405020304" pitchFamily="18" charset="0"/>
                <a:ea typeface="Times New Roman" panose="02020603050405020304" pitchFamily="18" charset="0"/>
              </a:rPr>
              <a:t>States</a:t>
            </a:r>
            <a:r>
              <a:rPr lang="tr-TR" sz="2200"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Psychology</a:t>
            </a:r>
            <a:r>
              <a:rPr lang="tr-TR" sz="2200" i="1" spc="15" dirty="0">
                <a:latin typeface="Times New Roman" panose="02020603050405020304" pitchFamily="18" charset="0"/>
                <a:ea typeface="Times New Roman" panose="02020603050405020304" pitchFamily="18" charset="0"/>
              </a:rPr>
              <a:t> of Popular Media </a:t>
            </a:r>
            <a:r>
              <a:rPr lang="tr-TR" sz="2200" i="1" spc="15" dirty="0" err="1">
                <a:latin typeface="Times New Roman" panose="02020603050405020304" pitchFamily="18" charset="0"/>
                <a:ea typeface="Times New Roman" panose="02020603050405020304" pitchFamily="18" charset="0"/>
              </a:rPr>
              <a:t>Culture</a:t>
            </a:r>
            <a:r>
              <a:rPr lang="tr-TR" sz="2200" i="1" spc="15" dirty="0">
                <a:latin typeface="Times New Roman" panose="02020603050405020304" pitchFamily="18" charset="0"/>
                <a:ea typeface="Times New Roman" panose="02020603050405020304" pitchFamily="18" charset="0"/>
              </a:rPr>
              <a:t>, 8</a:t>
            </a:r>
            <a:r>
              <a:rPr lang="tr-TR" sz="2200" spc="15" dirty="0">
                <a:latin typeface="Times New Roman" panose="02020603050405020304" pitchFamily="18" charset="0"/>
                <a:ea typeface="Times New Roman" panose="02020603050405020304" pitchFamily="18" charset="0"/>
              </a:rPr>
              <a:t>(3), 207–217. https://doi.org/10.1037/ppm0000185</a:t>
            </a:r>
          </a:p>
          <a:p>
            <a:pPr lvl="0"/>
            <a:endParaRPr lang="tr-TR" dirty="0"/>
          </a:p>
        </p:txBody>
      </p:sp>
    </p:spTree>
    <p:extLst>
      <p:ext uri="{BB962C8B-B14F-4D97-AF65-F5344CB8AC3E}">
        <p14:creationId xmlns:p14="http://schemas.microsoft.com/office/powerpoint/2010/main" val="2286900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 Kısmında Kaynak Belirtme Biçimleri (devamı)</a:t>
            </a:r>
            <a:endParaRPr lang="tr-TR" dirty="0"/>
          </a:p>
        </p:txBody>
      </p:sp>
      <p:sp>
        <p:nvSpPr>
          <p:cNvPr id="3" name="İçerik Yer Tutucusu 2"/>
          <p:cNvSpPr>
            <a:spLocks noGrp="1"/>
          </p:cNvSpPr>
          <p:nvPr>
            <p:ph idx="1"/>
          </p:nvPr>
        </p:nvSpPr>
        <p:spPr/>
        <p:txBody>
          <a:bodyPr/>
          <a:lstStyle/>
          <a:p>
            <a:pPr lvl="0"/>
            <a:r>
              <a:rPr lang="tr-TR" dirty="0"/>
              <a:t>Tezlere yapılan atıflara örnek</a:t>
            </a:r>
            <a:r>
              <a:rPr lang="tr-TR" dirty="0" smtClean="0"/>
              <a:t>:</a:t>
            </a:r>
          </a:p>
          <a:p>
            <a:pPr lvl="0"/>
            <a:endParaRPr lang="tr-TR" dirty="0"/>
          </a:p>
          <a:p>
            <a:pPr marL="180340" indent="-180000" algn="just">
              <a:lnSpc>
                <a:spcPct val="100000"/>
              </a:lnSpc>
              <a:spcBef>
                <a:spcPts val="0"/>
              </a:spcBef>
              <a:spcAft>
                <a:spcPts val="0"/>
              </a:spcAft>
              <a:buNone/>
            </a:pPr>
            <a:r>
              <a:rPr lang="tr-TR" sz="2200" spc="15" dirty="0">
                <a:latin typeface="Times New Roman" panose="02020603050405020304" pitchFamily="18" charset="0"/>
                <a:ea typeface="Times New Roman" panose="02020603050405020304" pitchFamily="18" charset="0"/>
              </a:rPr>
              <a:t>Harris, L. (2014). </a:t>
            </a:r>
            <a:r>
              <a:rPr lang="tr-TR" sz="2200" i="1" spc="15" dirty="0" err="1">
                <a:latin typeface="Times New Roman" panose="02020603050405020304" pitchFamily="18" charset="0"/>
                <a:ea typeface="Times New Roman" panose="02020603050405020304" pitchFamily="18" charset="0"/>
              </a:rPr>
              <a:t>Instructional</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leadership</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perceptions</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and</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practices</a:t>
            </a:r>
            <a:r>
              <a:rPr lang="tr-TR" sz="2200" i="1" spc="15" dirty="0">
                <a:latin typeface="Times New Roman" panose="02020603050405020304" pitchFamily="18" charset="0"/>
                <a:ea typeface="Times New Roman" panose="02020603050405020304" pitchFamily="18" charset="0"/>
              </a:rPr>
              <a:t> of </a:t>
            </a:r>
            <a:r>
              <a:rPr lang="tr-TR" sz="2200" i="1" spc="15" dirty="0" err="1">
                <a:latin typeface="Times New Roman" panose="02020603050405020304" pitchFamily="18" charset="0"/>
                <a:ea typeface="Times New Roman" panose="02020603050405020304" pitchFamily="18" charset="0"/>
              </a:rPr>
              <a:t>elementary</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school</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leaders</a:t>
            </a:r>
            <a:r>
              <a:rPr lang="tr-TR" sz="2200" spc="15" dirty="0">
                <a:latin typeface="Times New Roman" panose="02020603050405020304" pitchFamily="18" charset="0"/>
                <a:ea typeface="Times New Roman" panose="02020603050405020304" pitchFamily="18" charset="0"/>
              </a:rPr>
              <a:t> [Doktora Tezi]. </a:t>
            </a:r>
            <a:r>
              <a:rPr lang="tr-TR" sz="2200" spc="15" dirty="0" err="1">
                <a:latin typeface="Times New Roman" panose="02020603050405020304" pitchFamily="18" charset="0"/>
                <a:ea typeface="Times New Roman" panose="02020603050405020304" pitchFamily="18" charset="0"/>
              </a:rPr>
              <a:t>University</a:t>
            </a:r>
            <a:r>
              <a:rPr lang="tr-TR" sz="2200" spc="15" dirty="0">
                <a:latin typeface="Times New Roman" panose="02020603050405020304" pitchFamily="18" charset="0"/>
                <a:ea typeface="Times New Roman" panose="02020603050405020304" pitchFamily="18" charset="0"/>
              </a:rPr>
              <a:t> of Virginia.</a:t>
            </a:r>
          </a:p>
          <a:p>
            <a:pPr marL="0" lvl="0" indent="0">
              <a:buNone/>
            </a:pPr>
            <a:endParaRPr lang="tr-TR" dirty="0" smtClean="0"/>
          </a:p>
          <a:p>
            <a:endParaRPr lang="tr-TR" dirty="0"/>
          </a:p>
        </p:txBody>
      </p:sp>
    </p:spTree>
    <p:extLst>
      <p:ext uri="{BB962C8B-B14F-4D97-AF65-F5344CB8AC3E}">
        <p14:creationId xmlns:p14="http://schemas.microsoft.com/office/powerpoint/2010/main" val="1969718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Kağıt Kullanım Alanı</a:t>
            </a:r>
          </a:p>
        </p:txBody>
      </p:sp>
      <p:sp>
        <p:nvSpPr>
          <p:cNvPr id="3" name="İçerik Yer Tutucusu 2"/>
          <p:cNvSpPr>
            <a:spLocks noGrp="1"/>
          </p:cNvSpPr>
          <p:nvPr>
            <p:ph idx="1"/>
          </p:nvPr>
        </p:nvSpPr>
        <p:spPr>
          <a:xfrm>
            <a:off x="838200" y="1825625"/>
            <a:ext cx="10827774" cy="4351338"/>
          </a:xfrm>
        </p:spPr>
        <p:txBody>
          <a:bodyPr/>
          <a:lstStyle/>
          <a:p>
            <a:r>
              <a:rPr lang="tr-TR" dirty="0"/>
              <a:t>Sayfanın sol kenarından 3,5 cm, sağ, üst ve alt kenarlarından ise 2,5 cm boşluk bırakılmalıdır. Baskıda kağıdın </a:t>
            </a:r>
            <a:r>
              <a:rPr lang="tr-TR" b="1" dirty="0"/>
              <a:t>her iki yüzü</a:t>
            </a:r>
            <a:r>
              <a:rPr lang="tr-TR" dirty="0"/>
              <a:t> de kullanılmalıdır.</a:t>
            </a:r>
          </a:p>
        </p:txBody>
      </p:sp>
    </p:spTree>
    <p:extLst>
      <p:ext uri="{BB962C8B-B14F-4D97-AF65-F5344CB8AC3E}">
        <p14:creationId xmlns:p14="http://schemas.microsoft.com/office/powerpoint/2010/main" val="3195214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 Kısmında Kaynak Belirtme Biçimleri (devamı)</a:t>
            </a:r>
            <a:endParaRPr lang="tr-TR" dirty="0"/>
          </a:p>
        </p:txBody>
      </p:sp>
      <p:sp>
        <p:nvSpPr>
          <p:cNvPr id="3" name="İçerik Yer Tutucusu 2"/>
          <p:cNvSpPr>
            <a:spLocks noGrp="1"/>
          </p:cNvSpPr>
          <p:nvPr>
            <p:ph idx="1"/>
          </p:nvPr>
        </p:nvSpPr>
        <p:spPr>
          <a:xfrm>
            <a:off x="838200" y="1825625"/>
            <a:ext cx="10311581" cy="4351338"/>
          </a:xfrm>
        </p:spPr>
        <p:txBody>
          <a:bodyPr/>
          <a:lstStyle/>
          <a:p>
            <a:pPr lvl="0"/>
            <a:r>
              <a:rPr lang="tr-TR" dirty="0"/>
              <a:t>Bildirilere yapılan atıflara örnek:</a:t>
            </a:r>
          </a:p>
          <a:p>
            <a:pPr marL="0" indent="0">
              <a:buNone/>
            </a:pPr>
            <a:endParaRPr lang="tr-TR" dirty="0" smtClean="0"/>
          </a:p>
          <a:p>
            <a:pPr marL="180340" indent="-180000">
              <a:lnSpc>
                <a:spcPct val="100000"/>
              </a:lnSpc>
              <a:spcBef>
                <a:spcPts val="0"/>
              </a:spcBef>
              <a:buNone/>
            </a:pPr>
            <a:r>
              <a:rPr lang="tr-TR" sz="2200" spc="15" dirty="0" err="1">
                <a:latin typeface="Times New Roman" panose="02020603050405020304" pitchFamily="18" charset="0"/>
                <a:ea typeface="Times New Roman" panose="02020603050405020304" pitchFamily="18" charset="0"/>
              </a:rPr>
              <a:t>Duckworth</a:t>
            </a:r>
            <a:r>
              <a:rPr lang="tr-TR" sz="2200" spc="15" dirty="0">
                <a:latin typeface="Times New Roman" panose="02020603050405020304" pitchFamily="18" charset="0"/>
                <a:ea typeface="Times New Roman" panose="02020603050405020304" pitchFamily="18" charset="0"/>
              </a:rPr>
              <a:t>, A. L., </a:t>
            </a:r>
            <a:r>
              <a:rPr lang="tr-TR" sz="2200" spc="15" dirty="0" err="1">
                <a:latin typeface="Times New Roman" panose="02020603050405020304" pitchFamily="18" charset="0"/>
                <a:ea typeface="Times New Roman" panose="02020603050405020304" pitchFamily="18" charset="0"/>
              </a:rPr>
              <a:t>Quirk</a:t>
            </a:r>
            <a:r>
              <a:rPr lang="tr-TR" sz="2200" spc="15" dirty="0">
                <a:latin typeface="Times New Roman" panose="02020603050405020304" pitchFamily="18" charset="0"/>
                <a:ea typeface="Times New Roman" panose="02020603050405020304" pitchFamily="18" charset="0"/>
              </a:rPr>
              <a:t>, A., </a:t>
            </a:r>
            <a:r>
              <a:rPr lang="tr-TR" sz="2200" spc="15" dirty="0" err="1">
                <a:latin typeface="Times New Roman" panose="02020603050405020304" pitchFamily="18" charset="0"/>
                <a:ea typeface="Times New Roman" panose="02020603050405020304" pitchFamily="18" charset="0"/>
              </a:rPr>
              <a:t>Gallop</a:t>
            </a:r>
            <a:r>
              <a:rPr lang="tr-TR" sz="2200" spc="15" dirty="0">
                <a:latin typeface="Times New Roman" panose="02020603050405020304" pitchFamily="18" charset="0"/>
                <a:ea typeface="Times New Roman" panose="02020603050405020304" pitchFamily="18" charset="0"/>
              </a:rPr>
              <a:t>, R., </a:t>
            </a:r>
            <a:r>
              <a:rPr lang="tr-TR" sz="2200" spc="15" dirty="0" err="1">
                <a:latin typeface="Times New Roman" panose="02020603050405020304" pitchFamily="18" charset="0"/>
                <a:ea typeface="Times New Roman" panose="02020603050405020304" pitchFamily="18" charset="0"/>
              </a:rPr>
              <a:t>Hoyle</a:t>
            </a:r>
            <a:r>
              <a:rPr lang="tr-TR" sz="2200" spc="15" dirty="0">
                <a:latin typeface="Times New Roman" panose="02020603050405020304" pitchFamily="18" charset="0"/>
                <a:ea typeface="Times New Roman" panose="02020603050405020304" pitchFamily="18" charset="0"/>
              </a:rPr>
              <a:t>, R. H., </a:t>
            </a:r>
            <a:r>
              <a:rPr lang="tr-TR" sz="2200" spc="15" dirty="0" err="1">
                <a:latin typeface="Times New Roman" panose="02020603050405020304" pitchFamily="18" charset="0"/>
                <a:ea typeface="Times New Roman" panose="02020603050405020304" pitchFamily="18" charset="0"/>
              </a:rPr>
              <a:t>Kelly</a:t>
            </a:r>
            <a:r>
              <a:rPr lang="tr-TR" sz="2200" spc="15" dirty="0">
                <a:latin typeface="Times New Roman" panose="02020603050405020304" pitchFamily="18" charset="0"/>
                <a:ea typeface="Times New Roman" panose="02020603050405020304" pitchFamily="18" charset="0"/>
              </a:rPr>
              <a:t>, D. R., ve </a:t>
            </a:r>
            <a:r>
              <a:rPr lang="tr-TR" sz="2200" spc="15" dirty="0" err="1">
                <a:latin typeface="Times New Roman" panose="02020603050405020304" pitchFamily="18" charset="0"/>
                <a:ea typeface="Times New Roman" panose="02020603050405020304" pitchFamily="18" charset="0"/>
              </a:rPr>
              <a:t>Matthews</a:t>
            </a:r>
            <a:r>
              <a:rPr lang="tr-TR" sz="2200" spc="15" dirty="0">
                <a:latin typeface="Times New Roman" panose="02020603050405020304" pitchFamily="18" charset="0"/>
                <a:ea typeface="Times New Roman" panose="02020603050405020304" pitchFamily="18" charset="0"/>
              </a:rPr>
              <a:t>, M. D. (2019). </a:t>
            </a:r>
            <a:r>
              <a:rPr lang="tr-TR" sz="2200" spc="15" dirty="0" err="1">
                <a:latin typeface="Times New Roman" panose="02020603050405020304" pitchFamily="18" charset="0"/>
                <a:ea typeface="Times New Roman" panose="02020603050405020304" pitchFamily="18" charset="0"/>
              </a:rPr>
              <a:t>Cognitive</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and</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noncognitive</a:t>
            </a:r>
            <a:r>
              <a:rPr lang="tr-TR" sz="2200" spc="15" dirty="0">
                <a:latin typeface="Times New Roman" panose="02020603050405020304" pitchFamily="18" charset="0"/>
                <a:ea typeface="Times New Roman" panose="02020603050405020304" pitchFamily="18" charset="0"/>
              </a:rPr>
              <a:t> </a:t>
            </a:r>
            <a:r>
              <a:rPr lang="tr-TR" sz="2200" spc="15" dirty="0" err="1">
                <a:latin typeface="Times New Roman" panose="02020603050405020304" pitchFamily="18" charset="0"/>
                <a:ea typeface="Times New Roman" panose="02020603050405020304" pitchFamily="18" charset="0"/>
              </a:rPr>
              <a:t>predictors</a:t>
            </a:r>
            <a:r>
              <a:rPr lang="tr-TR" sz="2200" spc="15" dirty="0">
                <a:latin typeface="Times New Roman" panose="02020603050405020304" pitchFamily="18" charset="0"/>
                <a:ea typeface="Times New Roman" panose="02020603050405020304" pitchFamily="18" charset="0"/>
              </a:rPr>
              <a:t> of </a:t>
            </a:r>
            <a:r>
              <a:rPr lang="tr-TR" sz="2200" spc="15" dirty="0" err="1">
                <a:latin typeface="Times New Roman" panose="02020603050405020304" pitchFamily="18" charset="0"/>
                <a:ea typeface="Times New Roman" panose="02020603050405020304" pitchFamily="18" charset="0"/>
              </a:rPr>
              <a:t>success</a:t>
            </a:r>
            <a:r>
              <a:rPr lang="tr-TR" sz="2200"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Proceedings</a:t>
            </a:r>
            <a:r>
              <a:rPr lang="tr-TR" sz="2200" i="1" spc="15" dirty="0">
                <a:latin typeface="Times New Roman" panose="02020603050405020304" pitchFamily="18" charset="0"/>
                <a:ea typeface="Times New Roman" panose="02020603050405020304" pitchFamily="18" charset="0"/>
              </a:rPr>
              <a:t> of </a:t>
            </a:r>
            <a:r>
              <a:rPr lang="tr-TR" sz="2200" i="1" spc="15" dirty="0" err="1">
                <a:latin typeface="Times New Roman" panose="02020603050405020304" pitchFamily="18" charset="0"/>
                <a:ea typeface="Times New Roman" panose="02020603050405020304" pitchFamily="18" charset="0"/>
              </a:rPr>
              <a:t>the</a:t>
            </a:r>
            <a:r>
              <a:rPr lang="tr-TR" sz="2200" i="1" spc="15" dirty="0">
                <a:latin typeface="Times New Roman" panose="02020603050405020304" pitchFamily="18" charset="0"/>
                <a:ea typeface="Times New Roman" panose="02020603050405020304" pitchFamily="18" charset="0"/>
              </a:rPr>
              <a:t> </a:t>
            </a:r>
            <a:r>
              <a:rPr lang="tr-TR" sz="2200" i="1" spc="15" dirty="0" err="1">
                <a:latin typeface="Times New Roman" panose="02020603050405020304" pitchFamily="18" charset="0"/>
                <a:ea typeface="Times New Roman" panose="02020603050405020304" pitchFamily="18" charset="0"/>
              </a:rPr>
              <a:t>National</a:t>
            </a:r>
            <a:r>
              <a:rPr lang="tr-TR" sz="2200" i="1" spc="15" dirty="0">
                <a:latin typeface="Times New Roman" panose="02020603050405020304" pitchFamily="18" charset="0"/>
                <a:ea typeface="Times New Roman" panose="02020603050405020304" pitchFamily="18" charset="0"/>
              </a:rPr>
              <a:t> Academy of </a:t>
            </a:r>
            <a:r>
              <a:rPr lang="tr-TR" sz="2200" i="1" spc="15" dirty="0" err="1">
                <a:latin typeface="Times New Roman" panose="02020603050405020304" pitchFamily="18" charset="0"/>
                <a:ea typeface="Times New Roman" panose="02020603050405020304" pitchFamily="18" charset="0"/>
              </a:rPr>
              <a:t>Sciences</a:t>
            </a:r>
            <a:r>
              <a:rPr lang="tr-TR" sz="2200" i="1" spc="15" dirty="0">
                <a:latin typeface="Times New Roman" panose="02020603050405020304" pitchFamily="18" charset="0"/>
                <a:ea typeface="Times New Roman" panose="02020603050405020304" pitchFamily="18" charset="0"/>
              </a:rPr>
              <a:t>, USA, 116</a:t>
            </a:r>
            <a:r>
              <a:rPr lang="tr-TR" sz="2200" spc="15" dirty="0">
                <a:latin typeface="Times New Roman" panose="02020603050405020304" pitchFamily="18" charset="0"/>
                <a:ea typeface="Times New Roman" panose="02020603050405020304" pitchFamily="18" charset="0"/>
              </a:rPr>
              <a:t>(47), </a:t>
            </a:r>
            <a:r>
              <a:rPr lang="tr-TR" sz="2200" spc="15" dirty="0" smtClean="0">
                <a:latin typeface="Times New Roman" panose="02020603050405020304" pitchFamily="18" charset="0"/>
                <a:ea typeface="Times New Roman" panose="02020603050405020304" pitchFamily="18" charset="0"/>
              </a:rPr>
              <a:t>23499-23504. https</a:t>
            </a:r>
            <a:r>
              <a:rPr lang="tr-TR" sz="2200" spc="15" dirty="0">
                <a:latin typeface="Times New Roman" panose="02020603050405020304" pitchFamily="18" charset="0"/>
                <a:ea typeface="Times New Roman" panose="02020603050405020304" pitchFamily="18" charset="0"/>
              </a:rPr>
              <a:t>://doi.org/10.1073/pnas.1910510116</a:t>
            </a:r>
          </a:p>
        </p:txBody>
      </p:sp>
    </p:spTree>
    <p:extLst>
      <p:ext uri="{BB962C8B-B14F-4D97-AF65-F5344CB8AC3E}">
        <p14:creationId xmlns:p14="http://schemas.microsoft.com/office/powerpoint/2010/main" val="1798398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3401"/>
            <a:ext cx="8317089" cy="1325563"/>
          </a:xfrm>
        </p:spPr>
        <p:txBody>
          <a:bodyPr/>
          <a:lstStyle/>
          <a:p>
            <a:r>
              <a:rPr lang="tr-TR" dirty="0" smtClean="0"/>
              <a:t>Kaynaklar Kısmında Kaynak Belirtme Biçimleri (devamı)</a:t>
            </a:r>
            <a:endParaRPr lang="tr-TR" dirty="0"/>
          </a:p>
        </p:txBody>
      </p:sp>
      <p:sp>
        <p:nvSpPr>
          <p:cNvPr id="3" name="İçerik Yer Tutucusu 2"/>
          <p:cNvSpPr>
            <a:spLocks noGrp="1"/>
          </p:cNvSpPr>
          <p:nvPr>
            <p:ph idx="1"/>
          </p:nvPr>
        </p:nvSpPr>
        <p:spPr>
          <a:xfrm>
            <a:off x="838201" y="1825625"/>
            <a:ext cx="9677399" cy="4351338"/>
          </a:xfrm>
        </p:spPr>
        <p:txBody>
          <a:bodyPr/>
          <a:lstStyle/>
          <a:p>
            <a:r>
              <a:rPr lang="tr-TR" dirty="0"/>
              <a:t>İnternetten erişilen bilgilere yapılan atıflara örnekler (Yazardan sonra erişim tarihi gelmelidir):</a:t>
            </a:r>
          </a:p>
          <a:p>
            <a:pPr marL="0" lvl="0" indent="0">
              <a:buNone/>
            </a:pPr>
            <a:endParaRPr lang="tr-TR" dirty="0" smtClean="0"/>
          </a:p>
          <a:p>
            <a:pPr marL="180000" indent="-180000" algn="just">
              <a:lnSpc>
                <a:spcPct val="100000"/>
              </a:lnSpc>
              <a:spcBef>
                <a:spcPts val="0"/>
              </a:spcBef>
              <a:spcAft>
                <a:spcPts val="0"/>
              </a:spcAft>
              <a:buNone/>
            </a:pPr>
            <a:r>
              <a:rPr lang="tr-TR" sz="2200" spc="25" dirty="0">
                <a:latin typeface="Times New Roman" panose="02020603050405020304" pitchFamily="18" charset="0"/>
                <a:ea typeface="Times New Roman" panose="02020603050405020304" pitchFamily="18" charset="0"/>
              </a:rPr>
              <a:t>Bologna, C. (31 Ekim 2019). </a:t>
            </a:r>
            <a:r>
              <a:rPr lang="tr-TR" sz="2200" i="1" spc="25" dirty="0" err="1">
                <a:latin typeface="Times New Roman" panose="02020603050405020304" pitchFamily="18" charset="0"/>
                <a:ea typeface="Times New Roman" panose="02020603050405020304" pitchFamily="18" charset="0"/>
              </a:rPr>
              <a:t>Why</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some</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people</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with</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anxiety</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love</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watching</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horror</a:t>
            </a:r>
            <a:r>
              <a:rPr lang="tr-TR" sz="2200" i="1" spc="25" dirty="0">
                <a:latin typeface="Times New Roman" panose="02020603050405020304" pitchFamily="18" charset="0"/>
                <a:ea typeface="Times New Roman" panose="02020603050405020304" pitchFamily="18" charset="0"/>
              </a:rPr>
              <a:t> </a:t>
            </a:r>
            <a:r>
              <a:rPr lang="tr-TR" sz="2200" i="1" spc="25" dirty="0" err="1">
                <a:latin typeface="Times New Roman" panose="02020603050405020304" pitchFamily="18" charset="0"/>
                <a:ea typeface="Times New Roman" panose="02020603050405020304" pitchFamily="18" charset="0"/>
              </a:rPr>
              <a:t>movies</a:t>
            </a:r>
            <a:r>
              <a:rPr lang="tr-TR" sz="2200" spc="25" dirty="0">
                <a:latin typeface="Times New Roman" panose="02020603050405020304" pitchFamily="18" charset="0"/>
                <a:ea typeface="Times New Roman" panose="02020603050405020304" pitchFamily="18" charset="0"/>
              </a:rPr>
              <a:t>. </a:t>
            </a:r>
            <a:r>
              <a:rPr lang="tr-TR" sz="2200" spc="25" dirty="0" err="1">
                <a:latin typeface="Times New Roman" panose="02020603050405020304" pitchFamily="18" charset="0"/>
                <a:ea typeface="Times New Roman" panose="02020603050405020304" pitchFamily="18" charset="0"/>
              </a:rPr>
              <a:t>HuffPost</a:t>
            </a:r>
            <a:r>
              <a:rPr lang="tr-TR" sz="2200" spc="25" dirty="0" smtClean="0">
                <a:latin typeface="Times New Roman" panose="02020603050405020304" pitchFamily="18" charset="0"/>
                <a:ea typeface="Times New Roman" panose="02020603050405020304" pitchFamily="18" charset="0"/>
              </a:rPr>
              <a:t>. https</a:t>
            </a:r>
            <a:r>
              <a:rPr lang="tr-TR" sz="2200" spc="25" dirty="0">
                <a:latin typeface="Times New Roman" panose="02020603050405020304" pitchFamily="18" charset="0"/>
                <a:ea typeface="Times New Roman" panose="02020603050405020304" pitchFamily="18" charset="0"/>
              </a:rPr>
              <a:t>://www.huffpost.com/entry/anxiety-love-watching-horror-movies_l_5d277587e4b02a5a5d57b59e</a:t>
            </a:r>
            <a:endParaRPr lang="tr-TR" sz="2200" dirty="0">
              <a:latin typeface="Times New Roman" panose="02020603050405020304" pitchFamily="18" charset="0"/>
              <a:ea typeface="Times New Roman" panose="02020603050405020304" pitchFamily="18" charset="0"/>
            </a:endParaRPr>
          </a:p>
          <a:p>
            <a:pPr marL="180000" lvl="0" indent="0">
              <a:spcBef>
                <a:spcPts val="0"/>
              </a:spcBef>
              <a:buNone/>
            </a:pPr>
            <a:endParaRPr lang="tr-TR" dirty="0" smtClean="0"/>
          </a:p>
        </p:txBody>
      </p:sp>
    </p:spTree>
    <p:extLst>
      <p:ext uri="{BB962C8B-B14F-4D97-AF65-F5344CB8AC3E}">
        <p14:creationId xmlns:p14="http://schemas.microsoft.com/office/powerpoint/2010/main" val="86083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8317089" cy="1325563"/>
          </a:xfrm>
        </p:spPr>
        <p:txBody>
          <a:bodyPr/>
          <a:lstStyle/>
          <a:p>
            <a:r>
              <a:rPr lang="tr-TR" dirty="0" smtClean="0"/>
              <a:t>Kaynak Gösterimi ve Atıflar</a:t>
            </a:r>
            <a:endParaRPr lang="tr-TR" dirty="0"/>
          </a:p>
        </p:txBody>
      </p:sp>
      <p:sp>
        <p:nvSpPr>
          <p:cNvPr id="3" name="İçerik Yer Tutucusu 2"/>
          <p:cNvSpPr>
            <a:spLocks noGrp="1"/>
          </p:cNvSpPr>
          <p:nvPr>
            <p:ph idx="1"/>
          </p:nvPr>
        </p:nvSpPr>
        <p:spPr>
          <a:xfrm>
            <a:off x="838200" y="1825625"/>
            <a:ext cx="11109960" cy="4351338"/>
          </a:xfrm>
        </p:spPr>
        <p:txBody>
          <a:bodyPr>
            <a:normAutofit/>
          </a:bodyPr>
          <a:lstStyle/>
          <a:p>
            <a:r>
              <a:rPr lang="tr-TR" sz="2400" dirty="0" smtClean="0"/>
              <a:t>Kaynak gösterimi ve düzenlenmesi için MS Word’ün kaynak yönetimi ve Mendeley, </a:t>
            </a:r>
            <a:r>
              <a:rPr lang="tr-TR" sz="2400" dirty="0" err="1" smtClean="0"/>
              <a:t>EndNote</a:t>
            </a:r>
            <a:r>
              <a:rPr lang="tr-TR" sz="2400" dirty="0" smtClean="0"/>
              <a:t>, </a:t>
            </a:r>
            <a:r>
              <a:rPr lang="tr-TR" sz="2400" dirty="0" err="1" smtClean="0"/>
              <a:t>RefWorks</a:t>
            </a:r>
            <a:r>
              <a:rPr lang="tr-TR" sz="2400" dirty="0" smtClean="0"/>
              <a:t>, </a:t>
            </a:r>
            <a:r>
              <a:rPr lang="tr-TR" sz="2400" dirty="0" err="1" smtClean="0"/>
              <a:t>Zotero</a:t>
            </a:r>
            <a:r>
              <a:rPr lang="tr-TR" sz="2400" dirty="0" smtClean="0"/>
              <a:t> vb. referans düzenleme uygulamaları da kullanılabilir. </a:t>
            </a:r>
            <a:endParaRPr lang="tr-TR" sz="2400" dirty="0"/>
          </a:p>
        </p:txBody>
      </p:sp>
      <p:pic>
        <p:nvPicPr>
          <p:cNvPr id="1026" name="Picture 2" descr="https://upload.wikimedia.org/wikipedia/commons/thumb/7/74/Zotero_logo.svg/1200px-Zotero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4019" y="4498453"/>
            <a:ext cx="1413260" cy="4192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1/Mendeley_Logo_Vertical.png/800px-Mendeley_Logo_Vertic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9930" y="2934929"/>
            <a:ext cx="1203375" cy="120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Resim 26"/>
          <p:cNvPicPr>
            <a:picLocks noChangeAspect="1"/>
          </p:cNvPicPr>
          <p:nvPr/>
        </p:nvPicPr>
        <p:blipFill>
          <a:blip r:embed="rId4"/>
          <a:stretch>
            <a:fillRect/>
          </a:stretch>
        </p:blipFill>
        <p:spPr>
          <a:xfrm>
            <a:off x="8330379" y="3074691"/>
            <a:ext cx="2259386" cy="767612"/>
          </a:xfrm>
          <a:prstGeom prst="rect">
            <a:avLst/>
          </a:prstGeom>
        </p:spPr>
      </p:pic>
      <p:pic>
        <p:nvPicPr>
          <p:cNvPr id="1044" name="Picture 20" descr="Citation Management Tools - The Styberg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0213" y="4132777"/>
            <a:ext cx="1181060" cy="11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29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Mendeley</a:t>
            </a:r>
            <a:r>
              <a:rPr lang="tr-TR" dirty="0" smtClean="0"/>
              <a:t> Kullanımı</a:t>
            </a:r>
            <a:endParaRPr lang="tr-TR" dirty="0"/>
          </a:p>
        </p:txBody>
      </p:sp>
      <p:sp>
        <p:nvSpPr>
          <p:cNvPr id="3" name="İçerik Yer Tutucusu 2"/>
          <p:cNvSpPr>
            <a:spLocks noGrp="1"/>
          </p:cNvSpPr>
          <p:nvPr>
            <p:ph idx="1"/>
          </p:nvPr>
        </p:nvSpPr>
        <p:spPr>
          <a:xfrm>
            <a:off x="838199" y="1825625"/>
            <a:ext cx="11004755" cy="4351338"/>
          </a:xfrm>
        </p:spPr>
        <p:txBody>
          <a:bodyPr/>
          <a:lstStyle/>
          <a:p>
            <a:r>
              <a:rPr lang="tr-TR" dirty="0" err="1" smtClean="0"/>
              <a:t>Mendeley</a:t>
            </a:r>
            <a:r>
              <a:rPr lang="tr-TR" dirty="0" smtClean="0"/>
              <a:t> resmi sitesinde </a:t>
            </a:r>
            <a:r>
              <a:rPr lang="tr-TR" dirty="0" err="1" smtClean="0"/>
              <a:t>Download</a:t>
            </a:r>
            <a:r>
              <a:rPr lang="tr-TR" dirty="0" smtClean="0"/>
              <a:t> bölümünden ekran görüntüsündeki </a:t>
            </a:r>
            <a:r>
              <a:rPr lang="tr-TR" dirty="0"/>
              <a:t>gibi Windows için </a:t>
            </a:r>
            <a:r>
              <a:rPr lang="tr-TR" dirty="0" err="1" smtClean="0"/>
              <a:t>Mendeley</a:t>
            </a:r>
            <a:r>
              <a:rPr lang="tr-TR" dirty="0" smtClean="0"/>
              <a:t> kurulumu yapabilirsiniz.</a:t>
            </a:r>
            <a:endParaRPr lang="tr-TR" dirty="0"/>
          </a:p>
        </p:txBody>
      </p:sp>
      <p:pic>
        <p:nvPicPr>
          <p:cNvPr id="4" name="Resim 3"/>
          <p:cNvPicPr>
            <a:picLocks noChangeAspect="1"/>
          </p:cNvPicPr>
          <p:nvPr/>
        </p:nvPicPr>
        <p:blipFill rotWithShape="1">
          <a:blip r:embed="rId2"/>
          <a:srcRect l="9321" t="1129" r="7173" b="2017"/>
          <a:stretch/>
        </p:blipFill>
        <p:spPr>
          <a:xfrm>
            <a:off x="2445773" y="2712724"/>
            <a:ext cx="5297130" cy="2825469"/>
          </a:xfrm>
          <a:prstGeom prst="rect">
            <a:avLst/>
          </a:prstGeom>
        </p:spPr>
      </p:pic>
      <p:cxnSp>
        <p:nvCxnSpPr>
          <p:cNvPr id="5" name="Düz Ok Bağlayıcısı 4"/>
          <p:cNvCxnSpPr/>
          <p:nvPr/>
        </p:nvCxnSpPr>
        <p:spPr>
          <a:xfrm flipV="1">
            <a:off x="2728450" y="4601497"/>
            <a:ext cx="781666" cy="434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Metin kutusu 5"/>
          <p:cNvSpPr txBox="1"/>
          <p:nvPr/>
        </p:nvSpPr>
        <p:spPr>
          <a:xfrm>
            <a:off x="2315494" y="5036017"/>
            <a:ext cx="2462981" cy="261610"/>
          </a:xfrm>
          <a:prstGeom prst="rect">
            <a:avLst/>
          </a:prstGeom>
          <a:noFill/>
        </p:spPr>
        <p:txBody>
          <a:bodyPr wrap="square" rtlCol="0">
            <a:spAutoFit/>
          </a:bodyPr>
          <a:lstStyle/>
          <a:p>
            <a:r>
              <a:rPr lang="tr-TR" sz="1100" dirty="0" smtClean="0">
                <a:solidFill>
                  <a:srgbClr val="FF0000"/>
                </a:solidFill>
              </a:rPr>
              <a:t>Programı indirmek için (Windows)</a:t>
            </a:r>
            <a:endParaRPr lang="tr-TR" sz="1100" dirty="0">
              <a:solidFill>
                <a:srgbClr val="FF0000"/>
              </a:solidFill>
            </a:endParaRPr>
          </a:p>
        </p:txBody>
      </p:sp>
    </p:spTree>
    <p:extLst>
      <p:ext uri="{BB962C8B-B14F-4D97-AF65-F5344CB8AC3E}">
        <p14:creationId xmlns:p14="http://schemas.microsoft.com/office/powerpoint/2010/main" val="2379769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Mendeley</a:t>
            </a:r>
            <a:r>
              <a:rPr lang="tr-TR" dirty="0" smtClean="0"/>
              <a:t> Kullanımı</a:t>
            </a:r>
            <a:endParaRPr lang="tr-TR" dirty="0"/>
          </a:p>
        </p:txBody>
      </p:sp>
      <p:sp>
        <p:nvSpPr>
          <p:cNvPr id="3" name="İçerik Yer Tutucusu 2"/>
          <p:cNvSpPr>
            <a:spLocks noGrp="1"/>
          </p:cNvSpPr>
          <p:nvPr>
            <p:ph idx="1"/>
          </p:nvPr>
        </p:nvSpPr>
        <p:spPr>
          <a:xfrm>
            <a:off x="838199" y="1825625"/>
            <a:ext cx="11004755" cy="4351338"/>
          </a:xfrm>
        </p:spPr>
        <p:txBody>
          <a:bodyPr/>
          <a:lstStyle/>
          <a:p>
            <a:r>
              <a:rPr lang="tr-TR" dirty="0" smtClean="0"/>
              <a:t>Kayıt olduktan sonra, hem masaüstü uygulaması olarak hem de web sitesinde giriş yaparak </a:t>
            </a:r>
            <a:r>
              <a:rPr lang="tr-TR" dirty="0" err="1" smtClean="0"/>
              <a:t>Mendeley’i</a:t>
            </a:r>
            <a:r>
              <a:rPr lang="tr-TR" dirty="0" smtClean="0"/>
              <a:t> kullanabilir ve dosyalarınızı senkronize edebilirsiniz. «Library» bölümüne kaynaklarınızın PDF dosyalarını yükleyerek ya da web sayfaları için «</a:t>
            </a:r>
            <a:r>
              <a:rPr lang="tr-TR" dirty="0" err="1" smtClean="0"/>
              <a:t>Mendeley</a:t>
            </a:r>
            <a:r>
              <a:rPr lang="tr-TR" dirty="0" smtClean="0"/>
              <a:t> Web </a:t>
            </a:r>
            <a:r>
              <a:rPr lang="tr-TR" dirty="0" err="1" smtClean="0"/>
              <a:t>Importer</a:t>
            </a:r>
            <a:r>
              <a:rPr lang="tr-TR" dirty="0" smtClean="0"/>
              <a:t>» eklentisini kullanarak kütüphanenize kaynaklarınızı ekleyebilirsiniz. </a:t>
            </a:r>
            <a:endParaRPr lang="tr-TR" dirty="0"/>
          </a:p>
        </p:txBody>
      </p:sp>
      <p:pic>
        <p:nvPicPr>
          <p:cNvPr id="20" name="Resim 19"/>
          <p:cNvPicPr>
            <a:picLocks noChangeAspect="1"/>
          </p:cNvPicPr>
          <p:nvPr/>
        </p:nvPicPr>
        <p:blipFill>
          <a:blip r:embed="rId2"/>
          <a:stretch>
            <a:fillRect/>
          </a:stretch>
        </p:blipFill>
        <p:spPr>
          <a:xfrm>
            <a:off x="2484222" y="4001294"/>
            <a:ext cx="7152272" cy="1125545"/>
          </a:xfrm>
          <a:prstGeom prst="rect">
            <a:avLst/>
          </a:prstGeom>
        </p:spPr>
      </p:pic>
    </p:spTree>
    <p:extLst>
      <p:ext uri="{BB962C8B-B14F-4D97-AF65-F5344CB8AC3E}">
        <p14:creationId xmlns:p14="http://schemas.microsoft.com/office/powerpoint/2010/main" val="14214981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Mendeley</a:t>
            </a:r>
            <a:r>
              <a:rPr lang="tr-TR" dirty="0" smtClean="0"/>
              <a:t> Kullanımı</a:t>
            </a:r>
            <a:endParaRPr lang="tr-TR" dirty="0"/>
          </a:p>
        </p:txBody>
      </p:sp>
      <p:sp>
        <p:nvSpPr>
          <p:cNvPr id="3" name="İçerik Yer Tutucusu 2"/>
          <p:cNvSpPr>
            <a:spLocks noGrp="1"/>
          </p:cNvSpPr>
          <p:nvPr>
            <p:ph idx="1"/>
          </p:nvPr>
        </p:nvSpPr>
        <p:spPr>
          <a:xfrm>
            <a:off x="838200" y="1825625"/>
            <a:ext cx="10813026" cy="4351338"/>
          </a:xfrm>
        </p:spPr>
        <p:txBody>
          <a:bodyPr>
            <a:normAutofit/>
          </a:bodyPr>
          <a:lstStyle/>
          <a:p>
            <a:r>
              <a:rPr lang="tr-TR" sz="2000" dirty="0" smtClean="0"/>
              <a:t>Word içerisinde Başvurular kısmından, </a:t>
            </a:r>
            <a:r>
              <a:rPr lang="tr-TR" sz="2000" dirty="0" err="1" smtClean="0"/>
              <a:t>Mendeley</a:t>
            </a:r>
            <a:r>
              <a:rPr lang="tr-TR" sz="2000" dirty="0" smtClean="0"/>
              <a:t> kullanıyorsanız </a:t>
            </a:r>
            <a:r>
              <a:rPr lang="tr-TR" sz="2000" dirty="0" err="1" smtClean="0"/>
              <a:t>Mendeley’le</a:t>
            </a:r>
            <a:r>
              <a:rPr lang="tr-TR" sz="2000" dirty="0" smtClean="0"/>
              <a:t> ilgili bölümden, kullanmıyorsanız Word programının Atıflar ve Kaynakça kısmından, Atıf Ekle kısmından atıflarınızı ekleyebilir, Kaynakça Ekle kısmından kaynaklarınızı belirlediğiniz formata göre ekleyebilirsiniz.</a:t>
            </a:r>
            <a:endParaRPr lang="tr-TR" sz="2000" dirty="0"/>
          </a:p>
        </p:txBody>
      </p:sp>
      <p:pic>
        <p:nvPicPr>
          <p:cNvPr id="7" name="Resim 6"/>
          <p:cNvPicPr>
            <a:picLocks noChangeAspect="1"/>
          </p:cNvPicPr>
          <p:nvPr/>
        </p:nvPicPr>
        <p:blipFill>
          <a:blip r:embed="rId2"/>
          <a:stretch>
            <a:fillRect/>
          </a:stretch>
        </p:blipFill>
        <p:spPr>
          <a:xfrm>
            <a:off x="3810289" y="2782262"/>
            <a:ext cx="4339671" cy="2844896"/>
          </a:xfrm>
          <a:prstGeom prst="rect">
            <a:avLst/>
          </a:prstGeom>
        </p:spPr>
      </p:pic>
      <p:sp>
        <p:nvSpPr>
          <p:cNvPr id="8" name="Oval 7"/>
          <p:cNvSpPr/>
          <p:nvPr/>
        </p:nvSpPr>
        <p:spPr>
          <a:xfrm>
            <a:off x="4750459" y="3006862"/>
            <a:ext cx="656302" cy="176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4750459" y="3245035"/>
            <a:ext cx="656302" cy="176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5517373" y="3006862"/>
            <a:ext cx="829557" cy="5235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1" name="Düz Ok Bağlayıcısı 10"/>
          <p:cNvCxnSpPr/>
          <p:nvPr/>
        </p:nvCxnSpPr>
        <p:spPr>
          <a:xfrm flipV="1">
            <a:off x="3238748" y="3456689"/>
            <a:ext cx="1252384" cy="2246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rot="21018995">
            <a:off x="3013838" y="3359753"/>
            <a:ext cx="1120877" cy="261610"/>
          </a:xfrm>
          <a:prstGeom prst="rect">
            <a:avLst/>
          </a:prstGeom>
          <a:noFill/>
        </p:spPr>
        <p:txBody>
          <a:bodyPr wrap="square" rtlCol="0">
            <a:spAutoFit/>
          </a:bodyPr>
          <a:lstStyle/>
          <a:p>
            <a:r>
              <a:rPr lang="tr-TR" sz="1100" dirty="0" smtClean="0">
                <a:solidFill>
                  <a:srgbClr val="FF0000"/>
                </a:solidFill>
              </a:rPr>
              <a:t>Mendeley için</a:t>
            </a:r>
            <a:endParaRPr lang="tr-TR" sz="1100" dirty="0">
              <a:solidFill>
                <a:srgbClr val="FF0000"/>
              </a:solidFill>
            </a:endParaRPr>
          </a:p>
        </p:txBody>
      </p:sp>
      <p:sp>
        <p:nvSpPr>
          <p:cNvPr id="13" name="Metin kutusu 12"/>
          <p:cNvSpPr txBox="1"/>
          <p:nvPr/>
        </p:nvSpPr>
        <p:spPr>
          <a:xfrm>
            <a:off x="6814518" y="3681290"/>
            <a:ext cx="1175193" cy="261610"/>
          </a:xfrm>
          <a:prstGeom prst="rect">
            <a:avLst/>
          </a:prstGeom>
          <a:noFill/>
        </p:spPr>
        <p:txBody>
          <a:bodyPr wrap="square" rtlCol="0">
            <a:spAutoFit/>
          </a:bodyPr>
          <a:lstStyle/>
          <a:p>
            <a:r>
              <a:rPr lang="tr-TR" sz="1100" dirty="0" smtClean="0">
                <a:solidFill>
                  <a:srgbClr val="FF0000"/>
                </a:solidFill>
              </a:rPr>
              <a:t>MS Word için</a:t>
            </a:r>
            <a:endParaRPr lang="tr-TR" sz="1100" dirty="0">
              <a:solidFill>
                <a:srgbClr val="FF0000"/>
              </a:solidFill>
            </a:endParaRPr>
          </a:p>
        </p:txBody>
      </p:sp>
      <p:cxnSp>
        <p:nvCxnSpPr>
          <p:cNvPr id="14" name="Düz Ok Bağlayıcısı 13"/>
          <p:cNvCxnSpPr/>
          <p:nvPr/>
        </p:nvCxnSpPr>
        <p:spPr>
          <a:xfrm flipH="1" flipV="1">
            <a:off x="6235265" y="3458888"/>
            <a:ext cx="664910" cy="3248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063942" y="3004438"/>
            <a:ext cx="294968" cy="4498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102483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Eklerin Düzenlenmesi</a:t>
            </a:r>
          </a:p>
        </p:txBody>
      </p:sp>
      <p:sp>
        <p:nvSpPr>
          <p:cNvPr id="3" name="İçerik Yer Tutucusu 2"/>
          <p:cNvSpPr>
            <a:spLocks noGrp="1"/>
          </p:cNvSpPr>
          <p:nvPr>
            <p:ph idx="1"/>
          </p:nvPr>
        </p:nvSpPr>
        <p:spPr/>
        <p:txBody>
          <a:bodyPr/>
          <a:lstStyle/>
          <a:p>
            <a:r>
              <a:rPr lang="tr-TR" dirty="0" smtClean="0"/>
              <a:t>Seminer/bitirme projesinin </a:t>
            </a:r>
            <a:r>
              <a:rPr lang="tr-TR" dirty="0"/>
              <a:t>metin kısmında yer aldığında bütünlüğü bozan veya çok uzun olduğu için dikkati dağıtabilecek olan bilgilerin ekler halinde düzenlenip raporun son kısımda sunulması gerekmektedir. Ekler kapsamı içerisinde uzun ve ayrıntılı tablolar veya şekiller, anket formları, çizelgeler, belgeler, bilgisayar çıktıları, uzun alıntılar, vb. yer alır. Ekler, </a:t>
            </a:r>
            <a:r>
              <a:rPr lang="tr-TR" dirty="0" smtClean="0"/>
              <a:t>EK-1, </a:t>
            </a:r>
            <a:r>
              <a:rPr lang="tr-TR" dirty="0"/>
              <a:t>EK-2 şeklinde numaralandırılmalıdır. Ayrıca, </a:t>
            </a:r>
            <a:r>
              <a:rPr lang="tr-TR" b="1" dirty="0"/>
              <a:t>her Ek ayrı bir sayfadan başlamalı</a:t>
            </a:r>
            <a:r>
              <a:rPr lang="tr-TR" dirty="0"/>
              <a:t>, her </a:t>
            </a:r>
            <a:r>
              <a:rPr lang="tr-TR" dirty="0" err="1"/>
              <a:t>Ek’e</a:t>
            </a:r>
            <a:r>
              <a:rPr lang="tr-TR" dirty="0"/>
              <a:t> ait büyük harflerle ve koyu olarak yazılmış bir </a:t>
            </a:r>
            <a:r>
              <a:rPr lang="tr-TR" b="1" dirty="0"/>
              <a:t>başlık olmalı </a:t>
            </a:r>
            <a:r>
              <a:rPr lang="tr-TR" dirty="0"/>
              <a:t>ve eklerin </a:t>
            </a:r>
            <a:r>
              <a:rPr lang="tr-TR" b="1" dirty="0"/>
              <a:t>sayfa numaralandırılması </a:t>
            </a:r>
            <a:r>
              <a:rPr lang="tr-TR" dirty="0"/>
              <a:t>unutulmamalıdır.</a:t>
            </a:r>
          </a:p>
        </p:txBody>
      </p:sp>
    </p:spTree>
    <p:extLst>
      <p:ext uri="{BB962C8B-B14F-4D97-AF65-F5344CB8AC3E}">
        <p14:creationId xmlns:p14="http://schemas.microsoft.com/office/powerpoint/2010/main" val="324673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Yazım Özelliği</a:t>
            </a:r>
          </a:p>
        </p:txBody>
      </p:sp>
      <p:sp>
        <p:nvSpPr>
          <p:cNvPr id="3" name="İçerik Yer Tutucusu 2"/>
          <p:cNvSpPr>
            <a:spLocks noGrp="1"/>
          </p:cNvSpPr>
          <p:nvPr>
            <p:ph idx="1"/>
          </p:nvPr>
        </p:nvSpPr>
        <p:spPr>
          <a:xfrm>
            <a:off x="838200" y="1825625"/>
            <a:ext cx="10488561" cy="4351338"/>
          </a:xfrm>
        </p:spPr>
        <p:txBody>
          <a:bodyPr/>
          <a:lstStyle/>
          <a:p>
            <a:r>
              <a:rPr lang="tr-TR" dirty="0"/>
              <a:t>Yazıların 12 punto büyüklükte, Times New Roman karakteri kullanılarak, </a:t>
            </a:r>
            <a:r>
              <a:rPr lang="tr-TR" b="1" dirty="0"/>
              <a:t>iki yana yaslı</a:t>
            </a:r>
            <a:r>
              <a:rPr lang="tr-TR" dirty="0"/>
              <a:t> (</a:t>
            </a:r>
            <a:r>
              <a:rPr lang="tr-TR" b="1" dirty="0" err="1"/>
              <a:t>justify</a:t>
            </a:r>
            <a:r>
              <a:rPr lang="tr-TR" b="1" dirty="0"/>
              <a:t>)</a:t>
            </a:r>
            <a:r>
              <a:rPr lang="tr-TR" dirty="0"/>
              <a:t> olarak, </a:t>
            </a:r>
            <a:r>
              <a:rPr lang="tr-TR" b="1" dirty="0"/>
              <a:t>1,5 satır aralığında</a:t>
            </a:r>
            <a:r>
              <a:rPr lang="tr-TR" dirty="0"/>
              <a:t> yazılması gerekmektedir. </a:t>
            </a:r>
            <a:r>
              <a:rPr lang="tr-TR" dirty="0" smtClean="0"/>
              <a:t>Sayfa </a:t>
            </a:r>
            <a:r>
              <a:rPr lang="tr-TR" dirty="0"/>
              <a:t>sonundaki alt başlığı en az iki satır yazı izlemeli, aksi takdirde alt başlık yeni sayfada yer almalıdır. Yazımda virgül ve noktadan sonra bir karakter boşluk bırakılmalı, ondalık sayıların yazımında kesirli kısmın ifadesi için </a:t>
            </a:r>
            <a:r>
              <a:rPr lang="tr-TR" b="1" dirty="0"/>
              <a:t>virgül</a:t>
            </a:r>
            <a:r>
              <a:rPr lang="tr-TR" dirty="0"/>
              <a:t> kullanılmalıdır. Kelimeler satır sonlarında bölünmemelidir. </a:t>
            </a:r>
            <a:r>
              <a:rPr lang="tr-TR" dirty="0" smtClean="0"/>
              <a:t>Paragrafın </a:t>
            </a:r>
            <a:r>
              <a:rPr lang="tr-TR" dirty="0"/>
              <a:t>ilk satırı </a:t>
            </a:r>
            <a:r>
              <a:rPr lang="tr-TR" b="1" dirty="0"/>
              <a:t>0,5 cm</a:t>
            </a:r>
            <a:r>
              <a:rPr lang="tr-TR" dirty="0"/>
              <a:t> içeriden başlamalıdır. Paragraflar arasında bir boş satır bırakılmalıdır.</a:t>
            </a:r>
          </a:p>
          <a:p>
            <a:endParaRPr lang="tr-TR" dirty="0"/>
          </a:p>
        </p:txBody>
      </p:sp>
    </p:spTree>
    <p:extLst>
      <p:ext uri="{BB962C8B-B14F-4D97-AF65-F5344CB8AC3E}">
        <p14:creationId xmlns:p14="http://schemas.microsoft.com/office/powerpoint/2010/main" val="1545603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RAPOR YAZIM </a:t>
            </a:r>
            <a:r>
              <a:rPr lang="tr-TR" b="1" dirty="0" smtClean="0"/>
              <a:t>DÜZENİ</a:t>
            </a:r>
            <a:endParaRPr lang="tr-TR" b="1" dirty="0"/>
          </a:p>
        </p:txBody>
      </p:sp>
      <p:sp>
        <p:nvSpPr>
          <p:cNvPr id="3" name="İçerik Yer Tutucusu 2"/>
          <p:cNvSpPr>
            <a:spLocks noGrp="1"/>
          </p:cNvSpPr>
          <p:nvPr>
            <p:ph idx="1"/>
          </p:nvPr>
        </p:nvSpPr>
        <p:spPr/>
        <p:txBody>
          <a:bodyPr/>
          <a:lstStyle/>
          <a:p>
            <a:r>
              <a:rPr lang="tr-TR" dirty="0"/>
              <a:t>Seminer </a:t>
            </a:r>
            <a:r>
              <a:rPr lang="tr-TR" dirty="0" smtClean="0"/>
              <a:t>ve bitirme projesi raporları</a:t>
            </a:r>
            <a:r>
              <a:rPr lang="tr-TR" dirty="0"/>
              <a:t>, ön bölüm, metin bölümü ve son bölüm olarak adlandırılabilen üç temel kısımdan oluşur. Ön bölümde </a:t>
            </a:r>
            <a:r>
              <a:rPr lang="tr-TR" b="1" dirty="0"/>
              <a:t>kapak sayfası</a:t>
            </a:r>
            <a:r>
              <a:rPr lang="tr-TR" dirty="0"/>
              <a:t>, </a:t>
            </a:r>
            <a:r>
              <a:rPr lang="tr-TR" b="1" dirty="0"/>
              <a:t>önsöz, özet,</a:t>
            </a:r>
            <a:r>
              <a:rPr lang="tr-TR" dirty="0"/>
              <a:t> </a:t>
            </a:r>
            <a:r>
              <a:rPr lang="tr-TR" b="1" dirty="0"/>
              <a:t>içindekiler, şekil listesi ve tablo listesi</a:t>
            </a:r>
            <a:r>
              <a:rPr lang="tr-TR" dirty="0"/>
              <a:t> yer alır. Metin bölümü, </a:t>
            </a:r>
            <a:r>
              <a:rPr lang="tr-TR" b="1" dirty="0"/>
              <a:t>giriş</a:t>
            </a:r>
            <a:r>
              <a:rPr lang="tr-TR" dirty="0"/>
              <a:t>le başlar, </a:t>
            </a:r>
            <a:r>
              <a:rPr lang="tr-TR" b="1" dirty="0"/>
              <a:t>bölüm</a:t>
            </a:r>
            <a:r>
              <a:rPr lang="tr-TR" dirty="0"/>
              <a:t>lerle gelişir ve </a:t>
            </a:r>
            <a:r>
              <a:rPr lang="tr-TR" b="1" dirty="0"/>
              <a:t>sonuç</a:t>
            </a:r>
            <a:r>
              <a:rPr lang="tr-TR" dirty="0"/>
              <a:t> ile biter. Raporun son bölümünde ise </a:t>
            </a:r>
            <a:r>
              <a:rPr lang="tr-TR" b="1" dirty="0"/>
              <a:t>kaynaklar</a:t>
            </a:r>
            <a:r>
              <a:rPr lang="tr-TR" dirty="0"/>
              <a:t> ve </a:t>
            </a:r>
            <a:r>
              <a:rPr lang="tr-TR" b="1" dirty="0"/>
              <a:t>ekler</a:t>
            </a:r>
            <a:r>
              <a:rPr lang="tr-TR" dirty="0"/>
              <a:t> yer alır.</a:t>
            </a:r>
          </a:p>
          <a:p>
            <a:endParaRPr lang="tr-TR" dirty="0"/>
          </a:p>
        </p:txBody>
      </p:sp>
    </p:spTree>
    <p:extLst>
      <p:ext uri="{BB962C8B-B14F-4D97-AF65-F5344CB8AC3E}">
        <p14:creationId xmlns:p14="http://schemas.microsoft.com/office/powerpoint/2010/main" val="756769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Kapak Sayfası</a:t>
            </a:r>
          </a:p>
        </p:txBody>
      </p:sp>
      <p:sp>
        <p:nvSpPr>
          <p:cNvPr id="3" name="İçerik Yer Tutucusu 2"/>
          <p:cNvSpPr>
            <a:spLocks noGrp="1"/>
          </p:cNvSpPr>
          <p:nvPr>
            <p:ph idx="1"/>
          </p:nvPr>
        </p:nvSpPr>
        <p:spPr/>
        <p:txBody>
          <a:bodyPr/>
          <a:lstStyle/>
          <a:p>
            <a:r>
              <a:rPr lang="tr-TR" dirty="0"/>
              <a:t>Kapak sayfasının yazım alanı </a:t>
            </a:r>
            <a:r>
              <a:rPr lang="tr-TR" i="1" dirty="0"/>
              <a:t>2.2 Kağıt Kullanım Alanı</a:t>
            </a:r>
            <a:r>
              <a:rPr lang="tr-TR" dirty="0"/>
              <a:t> kısmında verilen ölçülerle aynıdır. Kapak sayfasındaki tüm yazılar </a:t>
            </a:r>
            <a:r>
              <a:rPr lang="tr-TR" b="1" dirty="0"/>
              <a:t>koyu </a:t>
            </a:r>
            <a:r>
              <a:rPr lang="tr-TR" dirty="0"/>
              <a:t>olarak yazılmalıdır. Kapak sayfasının yazım formatı </a:t>
            </a:r>
            <a:r>
              <a:rPr lang="tr-TR" b="1" dirty="0"/>
              <a:t>EK-1’</a:t>
            </a:r>
            <a:r>
              <a:rPr lang="tr-TR" dirty="0"/>
              <a:t> de sunulmuştur.</a:t>
            </a:r>
          </a:p>
        </p:txBody>
      </p:sp>
    </p:spTree>
    <p:extLst>
      <p:ext uri="{BB962C8B-B14F-4D97-AF65-F5344CB8AC3E}">
        <p14:creationId xmlns:p14="http://schemas.microsoft.com/office/powerpoint/2010/main" val="2665194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158240" y="58882"/>
            <a:ext cx="4744972" cy="6630568"/>
          </a:xfrm>
          <a:prstGeom prst="rect">
            <a:avLst/>
          </a:prstGeom>
        </p:spPr>
      </p:pic>
      <p:pic>
        <p:nvPicPr>
          <p:cNvPr id="6" name="Resim 5"/>
          <p:cNvPicPr>
            <a:picLocks noChangeAspect="1"/>
          </p:cNvPicPr>
          <p:nvPr/>
        </p:nvPicPr>
        <p:blipFill>
          <a:blip r:embed="rId3"/>
          <a:stretch>
            <a:fillRect/>
          </a:stretch>
        </p:blipFill>
        <p:spPr>
          <a:xfrm>
            <a:off x="6096000" y="58882"/>
            <a:ext cx="4632960" cy="6629627"/>
          </a:xfrm>
          <a:prstGeom prst="rect">
            <a:avLst/>
          </a:prstGeom>
        </p:spPr>
      </p:pic>
    </p:spTree>
    <p:extLst>
      <p:ext uri="{BB962C8B-B14F-4D97-AF65-F5344CB8AC3E}">
        <p14:creationId xmlns:p14="http://schemas.microsoft.com/office/powerpoint/2010/main" val="2914576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Önsöz</a:t>
            </a:r>
            <a:endParaRPr lang="tr-TR" dirty="0"/>
          </a:p>
        </p:txBody>
      </p:sp>
      <p:sp>
        <p:nvSpPr>
          <p:cNvPr id="3" name="İçerik Yer Tutucusu 2"/>
          <p:cNvSpPr>
            <a:spLocks noGrp="1"/>
          </p:cNvSpPr>
          <p:nvPr>
            <p:ph idx="1"/>
          </p:nvPr>
        </p:nvSpPr>
        <p:spPr/>
        <p:txBody>
          <a:bodyPr/>
          <a:lstStyle/>
          <a:p>
            <a:r>
              <a:rPr lang="tr-TR" dirty="0"/>
              <a:t>Bu kısım</a:t>
            </a:r>
            <a:r>
              <a:rPr lang="tr-TR" dirty="0" smtClean="0"/>
              <a:t>, seminer veya </a:t>
            </a:r>
            <a:r>
              <a:rPr lang="tr-TR" dirty="0"/>
              <a:t>bitirme projesini hazırlayan öğrencilerin isteğine bağlı olarak hazırlanır. Önsöz kısmı, konu hakkında iletilmek istenen kişisel görüş, amaç ve dilekler veya </a:t>
            </a:r>
            <a:r>
              <a:rPr lang="tr-TR" dirty="0" smtClean="0"/>
              <a:t>çalışmalar </a:t>
            </a:r>
            <a:r>
              <a:rPr lang="tr-TR" dirty="0"/>
              <a:t>sırasında katkıları olan kişi veya kuruluşlara teşekkür mesajlarını içerir. Ayrıca, önsöz metninin sağ alt kısmına </a:t>
            </a:r>
            <a:r>
              <a:rPr lang="tr-TR" dirty="0" smtClean="0"/>
              <a:t>seminer veya bitirme </a:t>
            </a:r>
            <a:r>
              <a:rPr lang="tr-TR" dirty="0"/>
              <a:t>projesini hazırlayan öğrencilerin Adı ve Soyadı yazılır (bakınız, </a:t>
            </a:r>
            <a:r>
              <a:rPr lang="tr-TR" b="1" dirty="0"/>
              <a:t>EK-2</a:t>
            </a:r>
            <a:r>
              <a:rPr lang="tr-TR" dirty="0"/>
              <a:t>).</a:t>
            </a:r>
          </a:p>
        </p:txBody>
      </p:sp>
    </p:spTree>
    <p:extLst>
      <p:ext uri="{BB962C8B-B14F-4D97-AF65-F5344CB8AC3E}">
        <p14:creationId xmlns:p14="http://schemas.microsoft.com/office/powerpoint/2010/main" val="3872867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END4717ve4894 Bilgilendirme sunum_2324G">
  <a:themeElements>
    <a:clrScheme name="DEU_1 1">
      <a:dk1>
        <a:srgbClr val="000000"/>
      </a:dk1>
      <a:lt1>
        <a:srgbClr val="FFFFFF"/>
      </a:lt1>
      <a:dk2>
        <a:srgbClr val="44546A"/>
      </a:dk2>
      <a:lt2>
        <a:srgbClr val="E7E6E6"/>
      </a:lt2>
      <a:accent1>
        <a:srgbClr val="015092"/>
      </a:accent1>
      <a:accent2>
        <a:srgbClr val="4470C3"/>
      </a:accent2>
      <a:accent3>
        <a:srgbClr val="2FB2E4"/>
      </a:accent3>
      <a:accent4>
        <a:srgbClr val="70CEF2"/>
      </a:accent4>
      <a:accent5>
        <a:srgbClr val="97D9F5"/>
      </a:accent5>
      <a:accent6>
        <a:srgbClr val="007BAF"/>
      </a:accent6>
      <a:hlink>
        <a:srgbClr val="2252A1"/>
      </a:hlink>
      <a:folHlink>
        <a:srgbClr val="00A8D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END4717ve4894 Bilgilendirme sunum_2324G</Template>
  <TotalTime>328</TotalTime>
  <Words>2665</Words>
  <Application>Microsoft Office PowerPoint</Application>
  <PresentationFormat>Geniş ekran</PresentationFormat>
  <Paragraphs>135</Paragraphs>
  <Slides>46</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46</vt:i4>
      </vt:variant>
    </vt:vector>
  </HeadingPairs>
  <TitlesOfParts>
    <vt:vector size="52" baseType="lpstr">
      <vt:lpstr>Arial</vt:lpstr>
      <vt:lpstr>Calibri</vt:lpstr>
      <vt:lpstr>Calibri Light</vt:lpstr>
      <vt:lpstr>Cambria Math</vt:lpstr>
      <vt:lpstr>Times New Roman</vt:lpstr>
      <vt:lpstr>END4717ve4894 Bilgilendirme sunum_2324G</vt:lpstr>
      <vt:lpstr>END 4717 SEMİNER - END 4894 BİTİRME PROJESİ DERSLERİ İÇİN RAPOR HAZIRLAMA VE YAZIM KILAVUZU</vt:lpstr>
      <vt:lpstr>AMAÇ</vt:lpstr>
      <vt:lpstr>Kağıt Standardı</vt:lpstr>
      <vt:lpstr>Kağıt Kullanım Alanı</vt:lpstr>
      <vt:lpstr>Yazım Özelliği</vt:lpstr>
      <vt:lpstr>RAPOR YAZIM DÜZENİ</vt:lpstr>
      <vt:lpstr>Kapak Sayfası</vt:lpstr>
      <vt:lpstr>PowerPoint Sunusu</vt:lpstr>
      <vt:lpstr>Önsöz</vt:lpstr>
      <vt:lpstr>PowerPoint Sunusu</vt:lpstr>
      <vt:lpstr>Özet</vt:lpstr>
      <vt:lpstr>PowerPoint Sunusu</vt:lpstr>
      <vt:lpstr>İçindekiler</vt:lpstr>
      <vt:lpstr>PowerPoint Sunusu</vt:lpstr>
      <vt:lpstr>Şekil Listesi</vt:lpstr>
      <vt:lpstr>PowerPoint Sunusu</vt:lpstr>
      <vt:lpstr>Tablo Listesi</vt:lpstr>
      <vt:lpstr>PowerPoint Sunusu</vt:lpstr>
      <vt:lpstr>Metin Sayfalarının, Başlıkların ve Bölümlerin Belirlenmesi</vt:lpstr>
      <vt:lpstr>PowerPoint Sunusu</vt:lpstr>
      <vt:lpstr>Sayfa Numaralandırma</vt:lpstr>
      <vt:lpstr>Şekil ve Tablo Düzeni</vt:lpstr>
      <vt:lpstr>Şekil ve Tablo Düzeni (devamı)</vt:lpstr>
      <vt:lpstr>Şekil ve Tablo Düzeni (devamı)</vt:lpstr>
      <vt:lpstr>Formül ve Denklemlerin Yazımı</vt:lpstr>
      <vt:lpstr>Kaynakların (Referansların) Metin İçinde Gösterimi</vt:lpstr>
      <vt:lpstr>Kaynakların (Referansların) Metin İçinde Gösterimi (devamı)</vt:lpstr>
      <vt:lpstr>Kaynakların (Referansların) Metin İçinde Gösterimi (devamı)</vt:lpstr>
      <vt:lpstr>Kaynakların (Referansların) Metin İçinde Gösterimi (devamı)</vt:lpstr>
      <vt:lpstr>Kaynakların (Referansların) Metin İçinde Gösterimi (devamı)</vt:lpstr>
      <vt:lpstr>Kaynakların (Referansların) Metin İçinde Gösterimi (devamı)</vt:lpstr>
      <vt:lpstr>Kaynakların (Referansların) Metin İçinde Gösterimi (devamı)</vt:lpstr>
      <vt:lpstr>Kaynakların (Referansların) Metin İçinde Gösterimi (devamı)</vt:lpstr>
      <vt:lpstr>Kaynakların (Referansların) Metin İçinde Gösterimi (devamı)</vt:lpstr>
      <vt:lpstr>Kaynakların (Referansların) Metin İçinde Gösterimi (devamı)</vt:lpstr>
      <vt:lpstr>Kaynaklar Kısmında Kaynak Belirtme Biçimleri</vt:lpstr>
      <vt:lpstr>Kaynaklar Kısmında Kaynak Belirtme Biçimleri (devamı)</vt:lpstr>
      <vt:lpstr>Kaynaklar Kısmında Kaynak Belirtme Biçimleri (devamı)</vt:lpstr>
      <vt:lpstr>Kaynaklar Kısmında Kaynak Belirtme Biçimleri (devamı)</vt:lpstr>
      <vt:lpstr>Kaynaklar Kısmında Kaynak Belirtme Biçimleri (devamı)</vt:lpstr>
      <vt:lpstr>Kaynaklar Kısmında Kaynak Belirtme Biçimleri (devamı)</vt:lpstr>
      <vt:lpstr>Kaynak Gösterimi ve Atıflar</vt:lpstr>
      <vt:lpstr>Mendeley Kullanımı</vt:lpstr>
      <vt:lpstr>Mendeley Kullanımı</vt:lpstr>
      <vt:lpstr>Mendeley Kullanımı</vt:lpstr>
      <vt:lpstr>Eklerin Düzenlenmesi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4717 SEMİNER DERSİ VE END 4894 BİTİRME PROJESİ DERSİ RAPOR HAZIRLAMA VE YAZIM KILAVUZU</dc:title>
  <dc:creator>CaglaCergibozan</dc:creator>
  <cp:lastModifiedBy>CaglaCergibozan</cp:lastModifiedBy>
  <cp:revision>70</cp:revision>
  <dcterms:created xsi:type="dcterms:W3CDTF">2023-10-23T12:30:09Z</dcterms:created>
  <dcterms:modified xsi:type="dcterms:W3CDTF">2023-11-27T11:47:21Z</dcterms:modified>
</cp:coreProperties>
</file>